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58" r:id="rId6"/>
    <p:sldId id="257" r:id="rId7"/>
    <p:sldId id="279" r:id="rId8"/>
    <p:sldId id="282" r:id="rId9"/>
    <p:sldId id="283" r:id="rId10"/>
    <p:sldId id="269" r:id="rId11"/>
    <p:sldId id="278" r:id="rId12"/>
    <p:sldId id="281" r:id="rId13"/>
    <p:sldId id="275" r:id="rId14"/>
    <p:sldId id="273" r:id="rId15"/>
    <p:sldId id="280" r:id="rId16"/>
    <p:sldId id="276" r:id="rId17"/>
    <p:sldId id="277" r:id="rId18"/>
    <p:sldId id="274" r:id="rId19"/>
    <p:sldId id="271" r:id="rId20"/>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ta R Dorga" initials="MRD" lastIdx="0" clrIdx="0">
    <p:extLst>
      <p:ext uri="{19B8F6BF-5375-455C-9EA6-DF929625EA0E}">
        <p15:presenceInfo xmlns:p15="http://schemas.microsoft.com/office/powerpoint/2012/main" userId="S-1-5-21-1219477463-2116451193-2573915730-1453" providerId="AD"/>
      </p:ext>
    </p:extLst>
  </p:cmAuthor>
  <p:cmAuthor id="2" name="Benedikte Abrahamsen" initials="BA" lastIdx="1" clrIdx="1">
    <p:extLst>
      <p:ext uri="{19B8F6BF-5375-455C-9EA6-DF929625EA0E}">
        <p15:presenceInfo xmlns:p15="http://schemas.microsoft.com/office/powerpoint/2012/main" userId="S::ba@norog.no::1c245384-ced1-4b70-91eb-3fe4c3b75b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83A603-69E9-415B-8E48-697F71DDC1FB}" v="18" dt="2021-10-28T11:58:28.751"/>
    <p1510:client id="{CEECF208-B43C-495A-9A6F-06357C3890DA}" v="2" dt="2021-11-01T14:51:03.072"/>
    <p1510:client id="{E4421658-F686-4EEF-A971-388B808C3ADB}" v="13" dt="2021-05-20T12:29:14.6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4" d="100"/>
          <a:sy n="94" d="100"/>
        </p:scale>
        <p:origin x="274"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edikte Abrahamsen" userId="S::ba@norog.no::1c245384-ced1-4b70-91eb-3fe4c3b75bf1" providerId="AD" clId="Web-{5983A603-69E9-415B-8E48-697F71DDC1FB}"/>
    <pc:docChg chg="modSld">
      <pc:chgData name="Benedikte Abrahamsen" userId="S::ba@norog.no::1c245384-ced1-4b70-91eb-3fe4c3b75bf1" providerId="AD" clId="Web-{5983A603-69E9-415B-8E48-697F71DDC1FB}" dt="2021-10-28T11:58:26.485" v="12" actId="20577"/>
      <pc:docMkLst>
        <pc:docMk/>
      </pc:docMkLst>
      <pc:sldChg chg="modSp">
        <pc:chgData name="Benedikte Abrahamsen" userId="S::ba@norog.no::1c245384-ced1-4b70-91eb-3fe4c3b75bf1" providerId="AD" clId="Web-{5983A603-69E9-415B-8E48-697F71DDC1FB}" dt="2021-10-28T11:57:35.109" v="4" actId="20577"/>
        <pc:sldMkLst>
          <pc:docMk/>
          <pc:sldMk cId="2463692949" sldId="257"/>
        </pc:sldMkLst>
        <pc:spChg chg="mod">
          <ac:chgData name="Benedikte Abrahamsen" userId="S::ba@norog.no::1c245384-ced1-4b70-91eb-3fe4c3b75bf1" providerId="AD" clId="Web-{5983A603-69E9-415B-8E48-697F71DDC1FB}" dt="2021-10-28T11:57:35.109" v="4" actId="20577"/>
          <ac:spMkLst>
            <pc:docMk/>
            <pc:sldMk cId="2463692949" sldId="257"/>
            <ac:spMk id="3" creationId="{80D6FDC3-DC74-4EA6-8CD9-9199BDE87A00}"/>
          </ac:spMkLst>
        </pc:spChg>
      </pc:sldChg>
      <pc:sldChg chg="modSp">
        <pc:chgData name="Benedikte Abrahamsen" userId="S::ba@norog.no::1c245384-ced1-4b70-91eb-3fe4c3b75bf1" providerId="AD" clId="Web-{5983A603-69E9-415B-8E48-697F71DDC1FB}" dt="2021-10-28T11:58:26.485" v="12" actId="20577"/>
        <pc:sldMkLst>
          <pc:docMk/>
          <pc:sldMk cId="2884080776" sldId="283"/>
        </pc:sldMkLst>
        <pc:spChg chg="mod">
          <ac:chgData name="Benedikte Abrahamsen" userId="S::ba@norog.no::1c245384-ced1-4b70-91eb-3fe4c3b75bf1" providerId="AD" clId="Web-{5983A603-69E9-415B-8E48-697F71DDC1FB}" dt="2021-10-28T11:58:26.485" v="12" actId="20577"/>
          <ac:spMkLst>
            <pc:docMk/>
            <pc:sldMk cId="2884080776" sldId="283"/>
            <ac:spMk id="13" creationId="{465E0B40-B042-4BCB-813A-CCEEA1DC9A7F}"/>
          </ac:spMkLst>
        </pc:spChg>
      </pc:sldChg>
    </pc:docChg>
  </pc:docChgLst>
  <pc:docChgLst>
    <pc:chgData name="Benedikte Abrahamsen" userId="S::ba@norog.no::1c245384-ced1-4b70-91eb-3fe4c3b75bf1" providerId="AD" clId="Web-{CEECF208-B43C-495A-9A6F-06357C3890DA}"/>
    <pc:docChg chg="modSld">
      <pc:chgData name="Benedikte Abrahamsen" userId="S::ba@norog.no::1c245384-ced1-4b70-91eb-3fe4c3b75bf1" providerId="AD" clId="Web-{CEECF208-B43C-495A-9A6F-06357C3890DA}" dt="2021-11-01T14:51:03.072" v="1"/>
      <pc:docMkLst>
        <pc:docMk/>
      </pc:docMkLst>
      <pc:sldChg chg="modSp delCm">
        <pc:chgData name="Benedikte Abrahamsen" userId="S::ba@norog.no::1c245384-ced1-4b70-91eb-3fe4c3b75bf1" providerId="AD" clId="Web-{CEECF208-B43C-495A-9A6F-06357C3890DA}" dt="2021-11-01T14:51:03.072" v="1"/>
        <pc:sldMkLst>
          <pc:docMk/>
          <pc:sldMk cId="3037020693" sldId="278"/>
        </pc:sldMkLst>
        <pc:spChg chg="mod">
          <ac:chgData name="Benedikte Abrahamsen" userId="S::ba@norog.no::1c245384-ced1-4b70-91eb-3fe4c3b75bf1" providerId="AD" clId="Web-{CEECF208-B43C-495A-9A6F-06357C3890DA}" dt="2021-11-01T14:50:55.259" v="0" actId="20577"/>
          <ac:spMkLst>
            <pc:docMk/>
            <pc:sldMk cId="3037020693" sldId="278"/>
            <ac:spMk id="18" creationId="{00000000-0000-0000-0000-000000000000}"/>
          </ac:spMkLst>
        </pc:spChg>
      </pc:sldChg>
    </pc:docChg>
  </pc:docChgLst>
  <pc:docChgLst>
    <pc:chgData name="Benedikte Abrahamsen" userId="S::ba@norog.no::1c245384-ced1-4b70-91eb-3fe4c3b75bf1" providerId="AD" clId="Web-{E4421658-F686-4EEF-A971-388B808C3ADB}"/>
    <pc:docChg chg="modSld">
      <pc:chgData name="Benedikte Abrahamsen" userId="S::ba@norog.no::1c245384-ced1-4b70-91eb-3fe4c3b75bf1" providerId="AD" clId="Web-{E4421658-F686-4EEF-A971-388B808C3ADB}" dt="2021-05-20T12:29:14.630" v="8"/>
      <pc:docMkLst>
        <pc:docMk/>
      </pc:docMkLst>
      <pc:sldChg chg="modSp">
        <pc:chgData name="Benedikte Abrahamsen" userId="S::ba@norog.no::1c245384-ced1-4b70-91eb-3fe4c3b75bf1" providerId="AD" clId="Web-{E4421658-F686-4EEF-A971-388B808C3ADB}" dt="2021-05-20T12:28:01.816" v="4" actId="20577"/>
        <pc:sldMkLst>
          <pc:docMk/>
          <pc:sldMk cId="2463692949" sldId="257"/>
        </pc:sldMkLst>
        <pc:spChg chg="mod">
          <ac:chgData name="Benedikte Abrahamsen" userId="S::ba@norog.no::1c245384-ced1-4b70-91eb-3fe4c3b75bf1" providerId="AD" clId="Web-{E4421658-F686-4EEF-A971-388B808C3ADB}" dt="2021-05-20T12:28:01.816" v="4" actId="20577"/>
          <ac:spMkLst>
            <pc:docMk/>
            <pc:sldMk cId="2463692949" sldId="257"/>
            <ac:spMk id="3" creationId="{80D6FDC3-DC74-4EA6-8CD9-9199BDE87A00}"/>
          </ac:spMkLst>
        </pc:spChg>
      </pc:sldChg>
      <pc:sldChg chg="modSp">
        <pc:chgData name="Benedikte Abrahamsen" userId="S::ba@norog.no::1c245384-ced1-4b70-91eb-3fe4c3b75bf1" providerId="AD" clId="Web-{E4421658-F686-4EEF-A971-388B808C3ADB}" dt="2021-05-20T12:27:44.440" v="2" actId="20577"/>
        <pc:sldMkLst>
          <pc:docMk/>
          <pc:sldMk cId="3449168685" sldId="258"/>
        </pc:sldMkLst>
        <pc:spChg chg="mod">
          <ac:chgData name="Benedikte Abrahamsen" userId="S::ba@norog.no::1c245384-ced1-4b70-91eb-3fe4c3b75bf1" providerId="AD" clId="Web-{E4421658-F686-4EEF-A971-388B808C3ADB}" dt="2021-05-20T12:27:44.440" v="2" actId="20577"/>
          <ac:spMkLst>
            <pc:docMk/>
            <pc:sldMk cId="3449168685" sldId="258"/>
            <ac:spMk id="3" creationId="{339CC1D4-5163-4CD2-8D51-1C4408455FF5}"/>
          </ac:spMkLst>
        </pc:spChg>
      </pc:sldChg>
      <pc:sldChg chg="modSp addCm">
        <pc:chgData name="Benedikte Abrahamsen" userId="S::ba@norog.no::1c245384-ced1-4b70-91eb-3fe4c3b75bf1" providerId="AD" clId="Web-{E4421658-F686-4EEF-A971-388B808C3ADB}" dt="2021-05-20T12:29:14.630" v="8"/>
        <pc:sldMkLst>
          <pc:docMk/>
          <pc:sldMk cId="3037020693" sldId="278"/>
        </pc:sldMkLst>
        <pc:spChg chg="mod">
          <ac:chgData name="Benedikte Abrahamsen" userId="S::ba@norog.no::1c245384-ced1-4b70-91eb-3fe4c3b75bf1" providerId="AD" clId="Web-{E4421658-F686-4EEF-A971-388B808C3ADB}" dt="2021-05-20T12:28:32.394" v="7" actId="20577"/>
          <ac:spMkLst>
            <pc:docMk/>
            <pc:sldMk cId="3037020693" sldId="278"/>
            <ac:spMk id="18" creationId="{00000000-0000-0000-0000-000000000000}"/>
          </ac:spMkLst>
        </pc:spChg>
      </pc:sldChg>
      <pc:sldChg chg="modSp">
        <pc:chgData name="Benedikte Abrahamsen" userId="S::ba@norog.no::1c245384-ced1-4b70-91eb-3fe4c3b75bf1" providerId="AD" clId="Web-{E4421658-F686-4EEF-A971-388B808C3ADB}" dt="2021-05-20T12:28:07.503" v="5" actId="20577"/>
        <pc:sldMkLst>
          <pc:docMk/>
          <pc:sldMk cId="2762760818" sldId="282"/>
        </pc:sldMkLst>
        <pc:spChg chg="mod">
          <ac:chgData name="Benedikte Abrahamsen" userId="S::ba@norog.no::1c245384-ced1-4b70-91eb-3fe4c3b75bf1" providerId="AD" clId="Web-{E4421658-F686-4EEF-A971-388B808C3ADB}" dt="2021-05-20T12:28:07.503" v="5" actId="20577"/>
          <ac:spMkLst>
            <pc:docMk/>
            <pc:sldMk cId="2762760818" sldId="282"/>
            <ac:spMk id="22" creationId="{CE509B57-37A1-4AF1-A122-F3B7C5BDC61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DDE538-86D2-4993-8E95-4BA5B96492EC}" type="datetimeFigureOut">
              <a:rPr lang="nb-NO" smtClean="0"/>
              <a:t>01.11.2021</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8C9006-6D2A-46A7-8282-93CD600E6D7E}" type="slidenum">
              <a:rPr lang="nb-NO" smtClean="0"/>
              <a:t>‹#›</a:t>
            </a:fld>
            <a:endParaRPr lang="nb-NO"/>
          </a:p>
        </p:txBody>
      </p:sp>
    </p:spTree>
    <p:extLst>
      <p:ext uri="{BB962C8B-B14F-4D97-AF65-F5344CB8AC3E}">
        <p14:creationId xmlns:p14="http://schemas.microsoft.com/office/powerpoint/2010/main" val="4060951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eaLnBrk="1" hangingPunct="1"/>
            <a:r>
              <a:rPr lang="nb-NO" altLang="nb-NO" b="1" dirty="0">
                <a:latin typeface="Arial" panose="020B0604020202020204" pitchFamily="34" charset="0"/>
              </a:rPr>
              <a:t>Mål for denne modulen:</a:t>
            </a:r>
            <a:endParaRPr lang="nb-NO" altLang="nb-NO" dirty="0">
              <a:latin typeface="Arial" panose="020B0604020202020204" pitchFamily="34" charset="0"/>
            </a:endParaRPr>
          </a:p>
          <a:p>
            <a:pPr eaLnBrk="1" hangingPunct="1"/>
            <a:r>
              <a:rPr lang="nb-NO" altLang="nb-NO" dirty="0">
                <a:latin typeface="Arial" panose="020B0604020202020204" pitchFamily="34" charset="0"/>
              </a:rPr>
              <a:t>Forutsetninger for å være en tydelig og trygg leder i en krisesituasjon er at deltagerne må ha kunnskap om kommunikasjon, stresshåndtering, kommandoforhold og kjenne sitt ansvarsområde i minste detalj. </a:t>
            </a:r>
          </a:p>
          <a:p>
            <a:pPr eaLnBrk="1" hangingPunct="1"/>
            <a:r>
              <a:rPr lang="nb-NO" altLang="nb-NO" dirty="0">
                <a:latin typeface="Arial" panose="020B0604020202020204" pitchFamily="34" charset="0"/>
              </a:rPr>
              <a:t>De må vite hvordan de selv reagerer i pressede eller stressede situasjoner. </a:t>
            </a:r>
          </a:p>
          <a:p>
            <a:pPr eaLnBrk="1" hangingPunct="1"/>
            <a:r>
              <a:rPr lang="nb-NO" altLang="nb-NO" dirty="0">
                <a:latin typeface="Arial" panose="020B0604020202020204" pitchFamily="34" charset="0"/>
              </a:rPr>
              <a:t>Deltagerne skal ha kjennskap til at dyktige medarbeidere som blir utsatt for press og blir stresset, vil kunne opptre irrasjonelt. Deltagerne skal derfor ha kjennskap til ulike stressreaksjoner, og vite hvordan de skal møte disse.</a:t>
            </a:r>
          </a:p>
        </p:txBody>
      </p:sp>
      <p:sp>
        <p:nvSpPr>
          <p:cNvPr id="4" name="Plassholder for lysbildenummer 3"/>
          <p:cNvSpPr>
            <a:spLocks noGrp="1"/>
          </p:cNvSpPr>
          <p:nvPr>
            <p:ph type="sldNum" sz="quarter" idx="10"/>
          </p:nvPr>
        </p:nvSpPr>
        <p:spPr/>
        <p:txBody>
          <a:bodyPr/>
          <a:lstStyle/>
          <a:p>
            <a:fld id="{728C9006-6D2A-46A7-8282-93CD600E6D7E}" type="slidenum">
              <a:rPr lang="nb-NO" smtClean="0"/>
              <a:t>2</a:t>
            </a:fld>
            <a:endParaRPr lang="nb-NO"/>
          </a:p>
        </p:txBody>
      </p:sp>
    </p:spTree>
    <p:extLst>
      <p:ext uri="{BB962C8B-B14F-4D97-AF65-F5344CB8AC3E}">
        <p14:creationId xmlns:p14="http://schemas.microsoft.com/office/powerpoint/2010/main" val="18687196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SzPct val="80000"/>
              <a:buNone/>
            </a:pPr>
            <a:endParaRPr lang="nb-NO"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15</a:t>
            </a:fld>
            <a:endParaRPr lang="en-US" dirty="0"/>
          </a:p>
        </p:txBody>
      </p:sp>
    </p:spTree>
    <p:extLst>
      <p:ext uri="{BB962C8B-B14F-4D97-AF65-F5344CB8AC3E}">
        <p14:creationId xmlns:p14="http://schemas.microsoft.com/office/powerpoint/2010/main" val="3565080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SzPct val="80000"/>
              <a:buNone/>
            </a:pPr>
            <a:r>
              <a:rPr lang="nb-NO" altLang="zh-CN" sz="1200" kern="0" dirty="0">
                <a:solidFill>
                  <a:schemeClr val="tx1"/>
                </a:solidFill>
                <a:ea typeface="+mn-ea"/>
              </a:rPr>
              <a:t>Modellen viser lederstiler i ulike sammenhenger. </a:t>
            </a:r>
          </a:p>
          <a:p>
            <a:pPr marL="0" indent="0">
              <a:buSzPct val="80000"/>
              <a:buNone/>
            </a:pPr>
            <a:r>
              <a:rPr lang="nb-NO" altLang="zh-CN" sz="1200" b="1" kern="0" dirty="0">
                <a:solidFill>
                  <a:schemeClr val="tx1"/>
                </a:solidFill>
                <a:ea typeface="+mn-ea"/>
              </a:rPr>
              <a:t>Demokratisk</a:t>
            </a:r>
            <a:r>
              <a:rPr lang="nb-NO" altLang="zh-CN" sz="1200" kern="0" dirty="0">
                <a:solidFill>
                  <a:schemeClr val="tx1"/>
                </a:solidFill>
                <a:ea typeface="+mn-ea"/>
              </a:rPr>
              <a:t>: Leder i prinsipp etter flertallets ønsker. </a:t>
            </a:r>
          </a:p>
          <a:p>
            <a:pPr marL="0" indent="0">
              <a:buSzPct val="80000"/>
              <a:buNone/>
            </a:pPr>
            <a:r>
              <a:rPr lang="nb-NO" altLang="zh-CN" sz="1200" b="1" kern="0" dirty="0">
                <a:solidFill>
                  <a:schemeClr val="tx1"/>
                </a:solidFill>
                <a:ea typeface="+mn-ea"/>
              </a:rPr>
              <a:t>Konsulterende</a:t>
            </a:r>
            <a:r>
              <a:rPr lang="nb-NO" altLang="zh-CN" sz="1200" kern="0" dirty="0">
                <a:solidFill>
                  <a:schemeClr val="tx1"/>
                </a:solidFill>
                <a:ea typeface="+mn-ea"/>
              </a:rPr>
              <a:t>: Innhenter synspunkter og råd, men trekker selv konklusjonen.</a:t>
            </a:r>
          </a:p>
          <a:p>
            <a:pPr marL="0" indent="0">
              <a:buSzPct val="80000"/>
              <a:buNone/>
            </a:pPr>
            <a:r>
              <a:rPr lang="nb-NO" altLang="zh-CN" sz="1200" b="1" kern="0" dirty="0">
                <a:solidFill>
                  <a:schemeClr val="tx1"/>
                </a:solidFill>
                <a:ea typeface="+mn-ea"/>
              </a:rPr>
              <a:t>Velmenende autoritær</a:t>
            </a:r>
            <a:r>
              <a:rPr lang="nb-NO" altLang="zh-CN" sz="1200" kern="0" dirty="0">
                <a:solidFill>
                  <a:schemeClr val="tx1"/>
                </a:solidFill>
                <a:ea typeface="+mn-ea"/>
              </a:rPr>
              <a:t>: Presenterer beslutningen, og inviterer til spørsmål (men svaret er i utgangspunktet gitt)</a:t>
            </a:r>
          </a:p>
          <a:p>
            <a:pPr marL="0" indent="0">
              <a:buSzPct val="80000"/>
              <a:buNone/>
            </a:pPr>
            <a:r>
              <a:rPr lang="nb-NO" altLang="zh-CN" sz="1200" b="1" kern="0" dirty="0">
                <a:solidFill>
                  <a:schemeClr val="tx1"/>
                </a:solidFill>
                <a:ea typeface="+mn-ea"/>
              </a:rPr>
              <a:t>Autoritær</a:t>
            </a:r>
            <a:r>
              <a:rPr lang="nb-NO" altLang="zh-CN" sz="1200" kern="0" dirty="0">
                <a:solidFill>
                  <a:schemeClr val="tx1"/>
                </a:solidFill>
                <a:ea typeface="+mn-ea"/>
              </a:rPr>
              <a:t>: Gir ordrer, kommanderer. </a:t>
            </a:r>
          </a:p>
          <a:p>
            <a:pPr marL="0" indent="0">
              <a:buSzPct val="80000"/>
              <a:buNone/>
            </a:pPr>
            <a:r>
              <a:rPr lang="nb-NO" altLang="zh-CN" sz="1200" kern="0" dirty="0">
                <a:solidFill>
                  <a:schemeClr val="tx1"/>
                </a:solidFill>
                <a:ea typeface="+mn-ea"/>
              </a:rPr>
              <a:t>Det sier seg selv at man ikke kan lede en beredskapssituasjon etter håndsopprekning og flertall.</a:t>
            </a:r>
          </a:p>
          <a:p>
            <a:pPr marL="0" indent="0">
              <a:buSzPct val="80000"/>
              <a:buNone/>
            </a:pPr>
            <a:r>
              <a:rPr lang="nb-NO" sz="1200" kern="0" dirty="0">
                <a:solidFill>
                  <a:schemeClr val="tx1"/>
                </a:solidFill>
                <a:ea typeface="+mn-ea"/>
              </a:rPr>
              <a:t>Om situasjonen drar seg til må det gis klare, konsise ordrer som bidrar til at oppgaven (redde personellet ved å slippe båten og bli plukket opp av hk eller fartøy) på en best mulig måte.</a:t>
            </a:r>
            <a:endParaRPr lang="nb-NO"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4</a:t>
            </a:fld>
            <a:endParaRPr lang="en-US" dirty="0"/>
          </a:p>
        </p:txBody>
      </p:sp>
    </p:spTree>
    <p:extLst>
      <p:ext uri="{BB962C8B-B14F-4D97-AF65-F5344CB8AC3E}">
        <p14:creationId xmlns:p14="http://schemas.microsoft.com/office/powerpoint/2010/main" val="3920820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SzPct val="80000"/>
              <a:buNone/>
            </a:pPr>
            <a:r>
              <a:rPr lang="nb-NO" altLang="zh-CN" sz="1200" kern="0" dirty="0">
                <a:solidFill>
                  <a:schemeClr val="tx1"/>
                </a:solidFill>
                <a:ea typeface="+mn-ea"/>
              </a:rPr>
              <a:t>Modellen viser lederstiler i ulike sammenhenger. </a:t>
            </a:r>
          </a:p>
          <a:p>
            <a:pPr marL="0" indent="0">
              <a:buSzPct val="80000"/>
              <a:buNone/>
            </a:pPr>
            <a:r>
              <a:rPr lang="nb-NO" altLang="zh-CN" sz="1200" b="1" kern="0" dirty="0">
                <a:solidFill>
                  <a:schemeClr val="tx1"/>
                </a:solidFill>
                <a:ea typeface="+mn-ea"/>
              </a:rPr>
              <a:t>Demokratisk</a:t>
            </a:r>
            <a:r>
              <a:rPr lang="nb-NO" altLang="zh-CN" sz="1200" kern="0" dirty="0">
                <a:solidFill>
                  <a:schemeClr val="tx1"/>
                </a:solidFill>
                <a:ea typeface="+mn-ea"/>
              </a:rPr>
              <a:t>: Leder i prinsipp etter flertallets ønsker. </a:t>
            </a:r>
          </a:p>
          <a:p>
            <a:pPr marL="0" indent="0">
              <a:buSzPct val="80000"/>
              <a:buNone/>
            </a:pPr>
            <a:r>
              <a:rPr lang="nb-NO" altLang="zh-CN" sz="1200" b="1" kern="0" dirty="0">
                <a:solidFill>
                  <a:schemeClr val="tx1"/>
                </a:solidFill>
                <a:ea typeface="+mn-ea"/>
              </a:rPr>
              <a:t>Konsulterende</a:t>
            </a:r>
            <a:r>
              <a:rPr lang="nb-NO" altLang="zh-CN" sz="1200" kern="0" dirty="0">
                <a:solidFill>
                  <a:schemeClr val="tx1"/>
                </a:solidFill>
                <a:ea typeface="+mn-ea"/>
              </a:rPr>
              <a:t>: Innhenter synspunkter og råd, men trekker selv konklusjonen.</a:t>
            </a:r>
          </a:p>
          <a:p>
            <a:pPr marL="0" indent="0">
              <a:buSzPct val="80000"/>
              <a:buNone/>
            </a:pPr>
            <a:r>
              <a:rPr lang="nb-NO" altLang="zh-CN" sz="1200" b="1" kern="0" dirty="0">
                <a:solidFill>
                  <a:schemeClr val="tx1"/>
                </a:solidFill>
                <a:ea typeface="+mn-ea"/>
              </a:rPr>
              <a:t>Velmenende autoritær</a:t>
            </a:r>
            <a:r>
              <a:rPr lang="nb-NO" altLang="zh-CN" sz="1200" kern="0" dirty="0">
                <a:solidFill>
                  <a:schemeClr val="tx1"/>
                </a:solidFill>
                <a:ea typeface="+mn-ea"/>
              </a:rPr>
              <a:t>: Presenterer beslutningen, og inviterer til spørsmål (men svaret er i utgangspunktet gitt)</a:t>
            </a:r>
          </a:p>
          <a:p>
            <a:pPr marL="0" indent="0">
              <a:buSzPct val="80000"/>
              <a:buNone/>
            </a:pPr>
            <a:r>
              <a:rPr lang="nb-NO" altLang="zh-CN" sz="1200" b="1" kern="0" dirty="0">
                <a:solidFill>
                  <a:schemeClr val="tx1"/>
                </a:solidFill>
                <a:ea typeface="+mn-ea"/>
              </a:rPr>
              <a:t>Autoritær</a:t>
            </a:r>
            <a:r>
              <a:rPr lang="nb-NO" altLang="zh-CN" sz="1200" kern="0" dirty="0">
                <a:solidFill>
                  <a:schemeClr val="tx1"/>
                </a:solidFill>
                <a:ea typeface="+mn-ea"/>
              </a:rPr>
              <a:t>: Gir ordrer, kommanderer. </a:t>
            </a:r>
          </a:p>
          <a:p>
            <a:pPr marL="0" indent="0">
              <a:buSzPct val="80000"/>
              <a:buNone/>
            </a:pPr>
            <a:r>
              <a:rPr lang="nb-NO" altLang="zh-CN" sz="1200" kern="0" dirty="0">
                <a:solidFill>
                  <a:schemeClr val="tx1"/>
                </a:solidFill>
                <a:ea typeface="+mn-ea"/>
              </a:rPr>
              <a:t>Det sier seg selv at man ikke kan lede en beredskapssituasjon etter håndsopprekning og flertall.</a:t>
            </a:r>
          </a:p>
          <a:p>
            <a:pPr marL="0" indent="0">
              <a:buSzPct val="80000"/>
              <a:buNone/>
            </a:pPr>
            <a:r>
              <a:rPr lang="nb-NO" sz="1200" kern="0" dirty="0">
                <a:solidFill>
                  <a:schemeClr val="tx1"/>
                </a:solidFill>
                <a:ea typeface="+mn-ea"/>
              </a:rPr>
              <a:t>Om situasjonen drar seg til må det gis klare, konsise ordrer som bidrar til at oppgaven (redde personellet ved å slippe båten og bli plukket opp av hk eller fartøy) på en best mulig måte.</a:t>
            </a:r>
            <a:endParaRPr lang="nb-NO"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5</a:t>
            </a:fld>
            <a:endParaRPr lang="en-US" dirty="0"/>
          </a:p>
        </p:txBody>
      </p:sp>
    </p:spTree>
    <p:extLst>
      <p:ext uri="{BB962C8B-B14F-4D97-AF65-F5344CB8AC3E}">
        <p14:creationId xmlns:p14="http://schemas.microsoft.com/office/powerpoint/2010/main" val="3312412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SzPct val="80000"/>
              <a:buNone/>
            </a:pPr>
            <a:r>
              <a:rPr lang="nb-NO" altLang="zh-CN" sz="1200" kern="0" dirty="0">
                <a:solidFill>
                  <a:schemeClr val="tx1"/>
                </a:solidFill>
                <a:ea typeface="+mn-ea"/>
              </a:rPr>
              <a:t>Modellen viser lederstiler i ulike sammenhenger. </a:t>
            </a:r>
          </a:p>
          <a:p>
            <a:pPr marL="0" indent="0">
              <a:buSzPct val="80000"/>
              <a:buNone/>
            </a:pPr>
            <a:r>
              <a:rPr lang="nb-NO" altLang="zh-CN" sz="1200" b="1" kern="0" dirty="0">
                <a:solidFill>
                  <a:schemeClr val="tx1"/>
                </a:solidFill>
                <a:ea typeface="+mn-ea"/>
              </a:rPr>
              <a:t>Demokratisk</a:t>
            </a:r>
            <a:r>
              <a:rPr lang="nb-NO" altLang="zh-CN" sz="1200" kern="0" dirty="0">
                <a:solidFill>
                  <a:schemeClr val="tx1"/>
                </a:solidFill>
                <a:ea typeface="+mn-ea"/>
              </a:rPr>
              <a:t>: Leder i prinsipp etter flertallets ønsker. </a:t>
            </a:r>
          </a:p>
          <a:p>
            <a:pPr marL="0" indent="0">
              <a:buSzPct val="80000"/>
              <a:buNone/>
            </a:pPr>
            <a:r>
              <a:rPr lang="nb-NO" altLang="zh-CN" sz="1200" b="1" kern="0" dirty="0">
                <a:solidFill>
                  <a:schemeClr val="tx1"/>
                </a:solidFill>
                <a:ea typeface="+mn-ea"/>
              </a:rPr>
              <a:t>Konsulterende</a:t>
            </a:r>
            <a:r>
              <a:rPr lang="nb-NO" altLang="zh-CN" sz="1200" kern="0" dirty="0">
                <a:solidFill>
                  <a:schemeClr val="tx1"/>
                </a:solidFill>
                <a:ea typeface="+mn-ea"/>
              </a:rPr>
              <a:t>: Innhenter synspunkter og råd, men trekker selv konklusjonen.</a:t>
            </a:r>
          </a:p>
          <a:p>
            <a:pPr marL="0" indent="0">
              <a:buSzPct val="80000"/>
              <a:buNone/>
            </a:pPr>
            <a:r>
              <a:rPr lang="nb-NO" altLang="zh-CN" sz="1200" b="1" kern="0" dirty="0">
                <a:solidFill>
                  <a:schemeClr val="tx1"/>
                </a:solidFill>
                <a:ea typeface="+mn-ea"/>
              </a:rPr>
              <a:t>Velmenende autoritær</a:t>
            </a:r>
            <a:r>
              <a:rPr lang="nb-NO" altLang="zh-CN" sz="1200" kern="0" dirty="0">
                <a:solidFill>
                  <a:schemeClr val="tx1"/>
                </a:solidFill>
                <a:ea typeface="+mn-ea"/>
              </a:rPr>
              <a:t>: Presenterer beslutningen, og inviterer til spørsmål (men svaret er i utgangspunktet gitt)</a:t>
            </a:r>
          </a:p>
          <a:p>
            <a:pPr marL="0" indent="0">
              <a:buSzPct val="80000"/>
              <a:buNone/>
            </a:pPr>
            <a:r>
              <a:rPr lang="nb-NO" altLang="zh-CN" sz="1200" b="1" kern="0" dirty="0">
                <a:solidFill>
                  <a:schemeClr val="tx1"/>
                </a:solidFill>
                <a:ea typeface="+mn-ea"/>
              </a:rPr>
              <a:t>Autoritær</a:t>
            </a:r>
            <a:r>
              <a:rPr lang="nb-NO" altLang="zh-CN" sz="1200" kern="0" dirty="0">
                <a:solidFill>
                  <a:schemeClr val="tx1"/>
                </a:solidFill>
                <a:ea typeface="+mn-ea"/>
              </a:rPr>
              <a:t>: Gir ordrer, kommanderer. </a:t>
            </a:r>
          </a:p>
          <a:p>
            <a:pPr marL="0" indent="0">
              <a:buSzPct val="80000"/>
              <a:buNone/>
            </a:pPr>
            <a:r>
              <a:rPr lang="nb-NO" altLang="zh-CN" sz="1200" kern="0" dirty="0">
                <a:solidFill>
                  <a:schemeClr val="tx1"/>
                </a:solidFill>
                <a:ea typeface="+mn-ea"/>
              </a:rPr>
              <a:t>Det sier seg selv at man ikke kan lede en beredskapssituasjon etter håndsopprekning og flertall.</a:t>
            </a:r>
          </a:p>
          <a:p>
            <a:pPr marL="0" indent="0">
              <a:buSzPct val="80000"/>
              <a:buNone/>
            </a:pPr>
            <a:r>
              <a:rPr lang="nb-NO" sz="1200" kern="0" dirty="0">
                <a:solidFill>
                  <a:schemeClr val="tx1"/>
                </a:solidFill>
                <a:ea typeface="+mn-ea"/>
              </a:rPr>
              <a:t>Om situasjonen drar seg til må det gis klare, konsise ordrer som bidrar til at oppgaven (redde personellet ved å slippe båten og bli plukket opp av hk eller fartøy) på en best mulig måte.</a:t>
            </a:r>
            <a:endParaRPr lang="nb-NO"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6</a:t>
            </a:fld>
            <a:endParaRPr lang="en-US" dirty="0"/>
          </a:p>
        </p:txBody>
      </p:sp>
    </p:spTree>
    <p:extLst>
      <p:ext uri="{BB962C8B-B14F-4D97-AF65-F5344CB8AC3E}">
        <p14:creationId xmlns:p14="http://schemas.microsoft.com/office/powerpoint/2010/main" val="4013049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SzPct val="80000"/>
              <a:buNone/>
            </a:pPr>
            <a:r>
              <a:rPr lang="nb-NO" altLang="zh-CN" sz="1200" kern="0" dirty="0">
                <a:solidFill>
                  <a:schemeClr val="tx1"/>
                </a:solidFill>
                <a:ea typeface="+mn-ea"/>
              </a:rPr>
              <a:t>Stikkord;</a:t>
            </a:r>
          </a:p>
          <a:p>
            <a:pPr>
              <a:buSzPct val="80000"/>
            </a:pPr>
            <a:r>
              <a:rPr lang="nb-NO" altLang="zh-CN" sz="1200" kern="0" dirty="0">
                <a:solidFill>
                  <a:schemeClr val="tx1"/>
                </a:solidFill>
                <a:ea typeface="+mn-ea"/>
              </a:rPr>
              <a:t>Sørg for </a:t>
            </a:r>
            <a:r>
              <a:rPr lang="nb-NO" altLang="zh-CN" sz="1200" b="1" kern="0" dirty="0">
                <a:solidFill>
                  <a:schemeClr val="tx1"/>
                </a:solidFill>
                <a:ea typeface="+mn-ea"/>
              </a:rPr>
              <a:t>god disiplin</a:t>
            </a:r>
            <a:r>
              <a:rPr lang="nb-NO" altLang="zh-CN" sz="1200" kern="0" dirty="0">
                <a:solidFill>
                  <a:schemeClr val="tx1"/>
                </a:solidFill>
                <a:ea typeface="+mn-ea"/>
              </a:rPr>
              <a:t>, men avslappet holdning. Opptre </a:t>
            </a:r>
            <a:r>
              <a:rPr lang="nb-NO" altLang="zh-CN" sz="1200" b="1" kern="0" dirty="0">
                <a:solidFill>
                  <a:schemeClr val="tx1"/>
                </a:solidFill>
                <a:ea typeface="+mn-ea"/>
              </a:rPr>
              <a:t>tydelig og bestemt</a:t>
            </a:r>
            <a:r>
              <a:rPr lang="nb-NO" altLang="zh-CN" sz="1200" kern="0" dirty="0">
                <a:solidFill>
                  <a:schemeClr val="tx1"/>
                </a:solidFill>
                <a:ea typeface="+mn-ea"/>
              </a:rPr>
              <a:t>. Etter kort tid om bord, kan det opptre tegn til etter-reaksjoner hos enkelte av dine passasjerer. Vær forberedt på dette</a:t>
            </a:r>
          </a:p>
          <a:p>
            <a:pPr>
              <a:buSzPct val="80000"/>
            </a:pPr>
            <a:r>
              <a:rPr lang="nb-NO" altLang="zh-CN" sz="1200" kern="0" dirty="0">
                <a:solidFill>
                  <a:schemeClr val="tx1"/>
                </a:solidFill>
                <a:ea typeface="+mn-ea"/>
              </a:rPr>
              <a:t>Sørg for </a:t>
            </a:r>
            <a:r>
              <a:rPr lang="nb-NO" altLang="zh-CN" sz="1200" b="1" kern="0" dirty="0">
                <a:solidFill>
                  <a:schemeClr val="tx1"/>
                </a:solidFill>
                <a:ea typeface="+mn-ea"/>
              </a:rPr>
              <a:t>god informasjon</a:t>
            </a:r>
          </a:p>
          <a:p>
            <a:pPr>
              <a:buSzPct val="80000"/>
            </a:pPr>
            <a:r>
              <a:rPr lang="nb-NO" altLang="zh-CN" sz="1200" kern="0" dirty="0">
                <a:solidFill>
                  <a:schemeClr val="tx1"/>
                </a:solidFill>
                <a:ea typeface="+mn-ea"/>
              </a:rPr>
              <a:t>Sett evt </a:t>
            </a:r>
            <a:r>
              <a:rPr lang="nb-NO" altLang="zh-CN" sz="1200" b="1" kern="0" dirty="0">
                <a:solidFill>
                  <a:schemeClr val="tx1"/>
                </a:solidFill>
                <a:ea typeface="+mn-ea"/>
              </a:rPr>
              <a:t>passasjerene i «organisert arbeid</a:t>
            </a:r>
            <a:r>
              <a:rPr lang="nb-NO" altLang="zh-CN" sz="1200" kern="0" dirty="0">
                <a:solidFill>
                  <a:schemeClr val="tx1"/>
                </a:solidFill>
                <a:ea typeface="+mn-ea"/>
              </a:rPr>
              <a:t>» (gi dem oppgaver) så fort som mulig </a:t>
            </a:r>
            <a:endParaRPr lang="nb-NO"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7</a:t>
            </a:fld>
            <a:endParaRPr lang="en-US" dirty="0"/>
          </a:p>
        </p:txBody>
      </p:sp>
    </p:spTree>
    <p:extLst>
      <p:ext uri="{BB962C8B-B14F-4D97-AF65-F5344CB8AC3E}">
        <p14:creationId xmlns:p14="http://schemas.microsoft.com/office/powerpoint/2010/main" val="1117263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8</a:t>
            </a:fld>
            <a:endParaRPr lang="en-US" dirty="0"/>
          </a:p>
        </p:txBody>
      </p:sp>
    </p:spTree>
    <p:extLst>
      <p:ext uri="{BB962C8B-B14F-4D97-AF65-F5344CB8AC3E}">
        <p14:creationId xmlns:p14="http://schemas.microsoft.com/office/powerpoint/2010/main" val="110192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9</a:t>
            </a:fld>
            <a:endParaRPr lang="en-US" dirty="0"/>
          </a:p>
        </p:txBody>
      </p:sp>
    </p:spTree>
    <p:extLst>
      <p:ext uri="{BB962C8B-B14F-4D97-AF65-F5344CB8AC3E}">
        <p14:creationId xmlns:p14="http://schemas.microsoft.com/office/powerpoint/2010/main" val="1626505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nb-NO" altLang="nb-NO" dirty="0">
                <a:latin typeface="Arial" panose="020B0604020202020204" pitchFamily="34" charset="0"/>
              </a:rPr>
              <a:t>Deltakerne må vite hvordan de selv reagerer i pressede eller stressede situasjoner. </a:t>
            </a:r>
          </a:p>
          <a:p>
            <a:pPr eaLnBrk="1" hangingPunct="1"/>
            <a:r>
              <a:rPr lang="nb-NO" altLang="nb-NO" dirty="0">
                <a:latin typeface="Arial" panose="020B0604020202020204" pitchFamily="34" charset="0"/>
              </a:rPr>
              <a:t>Deltakerne skal ha kjennskap til at dyktige medarbeidere som blir utsatt for press og blir stresset, vil kunne opptre irrasjonelt og må derfor ha kjennskap til ulike stressreaksjoner, og vite hvordan de skal møte disse.</a:t>
            </a:r>
          </a:p>
          <a:p>
            <a:endParaRPr lang="en-US"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11</a:t>
            </a:fld>
            <a:endParaRPr lang="en-US" dirty="0"/>
          </a:p>
        </p:txBody>
      </p:sp>
    </p:spTree>
    <p:extLst>
      <p:ext uri="{BB962C8B-B14F-4D97-AF65-F5344CB8AC3E}">
        <p14:creationId xmlns:p14="http://schemas.microsoft.com/office/powerpoint/2010/main" val="2004208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nb-NO" altLang="nb-NO" dirty="0">
                <a:latin typeface="Arial" panose="020B0604020202020204" pitchFamily="34" charset="0"/>
              </a:rPr>
              <a:t>Deltakerne må vite hvordan de selv reagerer i pressede eller stressede situasjoner. </a:t>
            </a:r>
          </a:p>
          <a:p>
            <a:pPr eaLnBrk="1" hangingPunct="1"/>
            <a:r>
              <a:rPr lang="nb-NO" altLang="nb-NO" dirty="0">
                <a:latin typeface="Arial" panose="020B0604020202020204" pitchFamily="34" charset="0"/>
              </a:rPr>
              <a:t>Deltakerne skal ha kjennskap til at dyktige medarbeidere som blir utsatt for press og blir stresset, vil kunne opptre irrasjonelt og må derfor ha kjennskap til ulike stressreaksjoner, og vite hvordan de skal møte disse.</a:t>
            </a:r>
          </a:p>
          <a:p>
            <a:endParaRPr lang="en-US"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12</a:t>
            </a:fld>
            <a:endParaRPr lang="en-US" dirty="0"/>
          </a:p>
        </p:txBody>
      </p:sp>
    </p:spTree>
    <p:extLst>
      <p:ext uri="{BB962C8B-B14F-4D97-AF65-F5344CB8AC3E}">
        <p14:creationId xmlns:p14="http://schemas.microsoft.com/office/powerpoint/2010/main" val="3575693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1B2F5E6-0622-4E76-9EAE-C717B220727A}"/>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8FE198D1-2ACC-4CA4-A191-B345CE010C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0D820596-AAA0-453B-9782-AB329EE0952F}"/>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5" name="Plassholder for bunntekst 4">
            <a:extLst>
              <a:ext uri="{FF2B5EF4-FFF2-40B4-BE49-F238E27FC236}">
                <a16:creationId xmlns:a16="http://schemas.microsoft.com/office/drawing/2014/main" id="{4AED6DB4-FAE3-4E05-A0BC-9483E5F8D3B2}"/>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9FC1FD82-DE7A-415E-B2BC-C2D135C50649}"/>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2782330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B9E192C-50C5-4724-9B54-7AAF66FE9A71}"/>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11CFCE1F-3892-4752-AF04-99F10446FEB1}"/>
              </a:ext>
            </a:extLst>
          </p:cNvPr>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D384A41-4380-44EA-951F-19362FF105D9}"/>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5" name="Plassholder for bunntekst 4">
            <a:extLst>
              <a:ext uri="{FF2B5EF4-FFF2-40B4-BE49-F238E27FC236}">
                <a16:creationId xmlns:a16="http://schemas.microsoft.com/office/drawing/2014/main" id="{557F7AC9-22A4-4A37-846F-5D775E9733A2}"/>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C9062737-AB30-4A16-A6E4-880ED635D523}"/>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2865763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3D285536-A3CF-491E-B6CE-FFD2BECA4724}"/>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1B82387D-26C5-4BE8-A5F4-C6803FAC7BEA}"/>
              </a:ext>
            </a:extLst>
          </p:cNvPr>
          <p:cNvSpPr>
            <a:spLocks noGrp="1"/>
          </p:cNvSpPr>
          <p:nvPr>
            <p:ph type="body" orient="vert" idx="1"/>
          </p:nvPr>
        </p:nvSpPr>
        <p:spPr>
          <a:xfrm>
            <a:off x="838200" y="365125"/>
            <a:ext cx="7734300" cy="5811838"/>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B5FB393F-F481-4FC7-B206-99E8BD86B8B6}"/>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5" name="Plassholder for bunntekst 4">
            <a:extLst>
              <a:ext uri="{FF2B5EF4-FFF2-40B4-BE49-F238E27FC236}">
                <a16:creationId xmlns:a16="http://schemas.microsoft.com/office/drawing/2014/main" id="{A3B3F4F8-AAA5-41CA-809C-754EA77F979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1FE54C3-9E48-47DB-A099-6DF4D1798F6B}"/>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2473964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E8120E5-580D-4A63-ABD8-C9271FF7E84F}"/>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29FB13AC-9481-403B-9358-06DA142CEF3C}"/>
              </a:ext>
            </a:extLst>
          </p:cNvPr>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2CD4C8A7-A7B8-4C15-BEA8-D2A4DC41D0FE}"/>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5" name="Plassholder for bunntekst 4">
            <a:extLst>
              <a:ext uri="{FF2B5EF4-FFF2-40B4-BE49-F238E27FC236}">
                <a16:creationId xmlns:a16="http://schemas.microsoft.com/office/drawing/2014/main" id="{EF789F10-7730-4B2A-893C-11D8E7DFBDD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DF35DEF8-D333-419B-B176-2C8BC44844DE}"/>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2928215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2E8AB61-AB16-453D-9E6A-8D4531127EE7}"/>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3A58D91D-855D-416B-B79C-088D09403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sp>
        <p:nvSpPr>
          <p:cNvPr id="4" name="Plassholder for dato 3">
            <a:extLst>
              <a:ext uri="{FF2B5EF4-FFF2-40B4-BE49-F238E27FC236}">
                <a16:creationId xmlns:a16="http://schemas.microsoft.com/office/drawing/2014/main" id="{6FD96317-4139-4CD3-B5E3-90600EC01E97}"/>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5" name="Plassholder for bunntekst 4">
            <a:extLst>
              <a:ext uri="{FF2B5EF4-FFF2-40B4-BE49-F238E27FC236}">
                <a16:creationId xmlns:a16="http://schemas.microsoft.com/office/drawing/2014/main" id="{4D62FE84-D220-4695-A568-A263C58C6384}"/>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3E2273E6-4C8B-4611-939C-CC9F11E2E427}"/>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128422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BA20662-ED11-4BCC-9AE3-CB4C3E94294D}"/>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62EAD452-28BE-41F4-AEDB-C558D02D5F92}"/>
              </a:ext>
            </a:extLst>
          </p:cNvPr>
          <p:cNvSpPr>
            <a:spLocks noGrp="1"/>
          </p:cNvSpPr>
          <p:nvPr>
            <p:ph sz="half" idx="1"/>
          </p:nvPr>
        </p:nvSpPr>
        <p:spPr>
          <a:xfrm>
            <a:off x="838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9F714164-0702-46D4-AC53-1A8F0DCAD324}"/>
              </a:ext>
            </a:extLst>
          </p:cNvPr>
          <p:cNvSpPr>
            <a:spLocks noGrp="1"/>
          </p:cNvSpPr>
          <p:nvPr>
            <p:ph sz="half" idx="2"/>
          </p:nvPr>
        </p:nvSpPr>
        <p:spPr>
          <a:xfrm>
            <a:off x="6172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28ECA567-ADAF-4F03-9A66-15F197A7BFC2}"/>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6" name="Plassholder for bunntekst 5">
            <a:extLst>
              <a:ext uri="{FF2B5EF4-FFF2-40B4-BE49-F238E27FC236}">
                <a16:creationId xmlns:a16="http://schemas.microsoft.com/office/drawing/2014/main" id="{1CB972F7-2C09-419F-A2E6-6E93835C732F}"/>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02DCA6FA-00E9-4B45-A875-60BB6B4237BB}"/>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4240203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2CA9505-BB07-44A0-8609-9D3F0FBD84C7}"/>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EBB6BB24-2E55-4377-956C-91E6FB1423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Plassholder for innhold 3">
            <a:extLst>
              <a:ext uri="{FF2B5EF4-FFF2-40B4-BE49-F238E27FC236}">
                <a16:creationId xmlns:a16="http://schemas.microsoft.com/office/drawing/2014/main" id="{CAE71552-C683-4A7F-8CDF-0B6678837180}"/>
              </a:ext>
            </a:extLst>
          </p:cNvPr>
          <p:cNvSpPr>
            <a:spLocks noGrp="1"/>
          </p:cNvSpPr>
          <p:nvPr>
            <p:ph sz="half" idx="2"/>
          </p:nvPr>
        </p:nvSpPr>
        <p:spPr>
          <a:xfrm>
            <a:off x="839788" y="2505075"/>
            <a:ext cx="5157787"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2593F0BD-6A0F-450B-BC60-9EEF80877B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Plassholder for innhold 5">
            <a:extLst>
              <a:ext uri="{FF2B5EF4-FFF2-40B4-BE49-F238E27FC236}">
                <a16:creationId xmlns:a16="http://schemas.microsoft.com/office/drawing/2014/main" id="{16EE4913-F053-46FF-8F2B-C11A9769AF77}"/>
              </a:ext>
            </a:extLst>
          </p:cNvPr>
          <p:cNvSpPr>
            <a:spLocks noGrp="1"/>
          </p:cNvSpPr>
          <p:nvPr>
            <p:ph sz="quarter" idx="4"/>
          </p:nvPr>
        </p:nvSpPr>
        <p:spPr>
          <a:xfrm>
            <a:off x="6172200" y="2505075"/>
            <a:ext cx="5183188"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814A7677-9A44-4439-A85E-21B5B801123A}"/>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8" name="Plassholder for bunntekst 7">
            <a:extLst>
              <a:ext uri="{FF2B5EF4-FFF2-40B4-BE49-F238E27FC236}">
                <a16:creationId xmlns:a16="http://schemas.microsoft.com/office/drawing/2014/main" id="{9CC13A71-4B9C-4C97-84CC-140241D8FC35}"/>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AEA96B85-95BD-4E5B-917B-0B8C13512317}"/>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3151967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DE4ACB3-7521-480C-B1DE-D2E7CF6684AA}"/>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EAD943E3-1FDD-411F-8BEC-7E00539C5037}"/>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4" name="Plassholder for bunntekst 3">
            <a:extLst>
              <a:ext uri="{FF2B5EF4-FFF2-40B4-BE49-F238E27FC236}">
                <a16:creationId xmlns:a16="http://schemas.microsoft.com/office/drawing/2014/main" id="{C09A4C23-AA38-4CE7-B8CE-A65D566211B1}"/>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49FCF315-579F-4616-888C-14572E796A40}"/>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49369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1491B91B-F31B-4882-8F1C-FF182EAED0E0}"/>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3" name="Plassholder for bunntekst 2">
            <a:extLst>
              <a:ext uri="{FF2B5EF4-FFF2-40B4-BE49-F238E27FC236}">
                <a16:creationId xmlns:a16="http://schemas.microsoft.com/office/drawing/2014/main" id="{78930D10-1241-4580-9727-A402A4D6B2F6}"/>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9D1E3A0E-274A-4709-BB26-9EC68D620FE8}"/>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1956192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FB811D9-AD2E-49A1-ACFB-9266B419DF5F}"/>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DCC700C9-2C38-43ED-91F3-7532479B8F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95888AC7-E793-4D25-AFA7-3E5AD1D395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7C7BEB3F-C057-4D91-BB0A-6BF7EF20C9D4}"/>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6" name="Plassholder for bunntekst 5">
            <a:extLst>
              <a:ext uri="{FF2B5EF4-FFF2-40B4-BE49-F238E27FC236}">
                <a16:creationId xmlns:a16="http://schemas.microsoft.com/office/drawing/2014/main" id="{5DE36D2B-D2A8-44FA-AA05-19197FE60FA1}"/>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60B26251-8D84-4F76-A7C9-ABA0C13F10BA}"/>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54943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D9DAD24-A438-4C22-AE3A-DAC0BD629715}"/>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8D005642-C2D0-4F9C-86D3-4154565396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A8B7AEA6-1330-4F7A-A93D-74DB569AC9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F41B6C58-7E50-4DA8-82FB-9968326559A3}"/>
              </a:ext>
            </a:extLst>
          </p:cNvPr>
          <p:cNvSpPr>
            <a:spLocks noGrp="1"/>
          </p:cNvSpPr>
          <p:nvPr>
            <p:ph type="dt" sz="half" idx="10"/>
          </p:nvPr>
        </p:nvSpPr>
        <p:spPr/>
        <p:txBody>
          <a:bodyPr/>
          <a:lstStyle/>
          <a:p>
            <a:fld id="{32AEC8C8-3362-421C-950A-2429E4F91408}" type="datetimeFigureOut">
              <a:rPr lang="nb-NO" smtClean="0"/>
              <a:t>01.11.2021</a:t>
            </a:fld>
            <a:endParaRPr lang="nb-NO"/>
          </a:p>
        </p:txBody>
      </p:sp>
      <p:sp>
        <p:nvSpPr>
          <p:cNvPr id="6" name="Plassholder for bunntekst 5">
            <a:extLst>
              <a:ext uri="{FF2B5EF4-FFF2-40B4-BE49-F238E27FC236}">
                <a16:creationId xmlns:a16="http://schemas.microsoft.com/office/drawing/2014/main" id="{60997C9C-6D75-405B-9594-071419216AD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5E774DCB-8F7D-4E39-9A28-52577F4DCC87}"/>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1943711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6327D493-245F-4082-BD42-46B71E95B6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B81F8601-CB00-44D9-B093-88DC788E00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592C411-7891-4BD1-8294-6E872CD623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AEC8C8-3362-421C-950A-2429E4F91408}" type="datetimeFigureOut">
              <a:rPr lang="nb-NO" smtClean="0"/>
              <a:t>01.11.2021</a:t>
            </a:fld>
            <a:endParaRPr lang="nb-NO"/>
          </a:p>
        </p:txBody>
      </p:sp>
      <p:sp>
        <p:nvSpPr>
          <p:cNvPr id="5" name="Plassholder for bunntekst 4">
            <a:extLst>
              <a:ext uri="{FF2B5EF4-FFF2-40B4-BE49-F238E27FC236}">
                <a16:creationId xmlns:a16="http://schemas.microsoft.com/office/drawing/2014/main" id="{224015A4-9274-43FE-8530-99151BACA6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93252036-8628-4530-AE31-585CA16350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88971-395E-43CE-A7DA-435D1748D605}" type="slidenum">
              <a:rPr lang="nb-NO" smtClean="0"/>
              <a:t>‹#›</a:t>
            </a:fld>
            <a:endParaRPr lang="nb-NO"/>
          </a:p>
        </p:txBody>
      </p:sp>
    </p:spTree>
    <p:extLst>
      <p:ext uri="{BB962C8B-B14F-4D97-AF65-F5344CB8AC3E}">
        <p14:creationId xmlns:p14="http://schemas.microsoft.com/office/powerpoint/2010/main" val="224130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GFPYqT4Jbg8&amp;t=80s" TargetMode="External"/><Relationship Id="rId7" Type="http://schemas.openxmlformats.org/officeDocument/2006/relationships/hyperlink" Target="https://www.youtube.com/watch?v=pkK6DobSY0Y"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youtube.com/watch?v=62Xgnx0oy-Q" TargetMode="External"/><Relationship Id="rId5" Type="http://schemas.openxmlformats.org/officeDocument/2006/relationships/hyperlink" Target="https://www.youtube.com/watch?v=EgTOq-2acT0" TargetMode="External"/><Relationship Id="rId4" Type="http://schemas.openxmlformats.org/officeDocument/2006/relationships/hyperlink" Target="https://www.youtube.com/watch?v=wM9sam2u_Tk&amp;t=93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9A465B3-DFAA-4792-9E72-12A548F4EA3A}"/>
              </a:ext>
            </a:extLst>
          </p:cNvPr>
          <p:cNvSpPr>
            <a:spLocks noGrp="1"/>
          </p:cNvSpPr>
          <p:nvPr>
            <p:ph type="ctrTitle"/>
          </p:nvPr>
        </p:nvSpPr>
        <p:spPr>
          <a:xfrm>
            <a:off x="1524000" y="1191935"/>
            <a:ext cx="9144000" cy="2387600"/>
          </a:xfrm>
        </p:spPr>
        <p:txBody>
          <a:bodyPr>
            <a:noAutofit/>
          </a:bodyPr>
          <a:lstStyle/>
          <a:p>
            <a:r>
              <a:rPr lang="nb-NO" sz="4400" dirty="0"/>
              <a:t>MODULBASERT TRENING </a:t>
            </a:r>
            <a:r>
              <a:rPr lang="nb-NO" sz="4400"/>
              <a:t>FOR </a:t>
            </a:r>
            <a:br>
              <a:rPr lang="nb-NO" sz="4400"/>
            </a:br>
            <a:r>
              <a:rPr lang="nb-NO" sz="4400"/>
              <a:t>LIVBÅT </a:t>
            </a:r>
            <a:r>
              <a:rPr lang="nb-NO" sz="4400" dirty="0"/>
              <a:t>PERSONELL </a:t>
            </a:r>
            <a:br>
              <a:rPr lang="en-US" sz="4400" dirty="0"/>
            </a:br>
            <a:endParaRPr lang="nb-NO" sz="4400" dirty="0"/>
          </a:p>
        </p:txBody>
      </p:sp>
      <p:sp>
        <p:nvSpPr>
          <p:cNvPr id="4" name="Tittel 1">
            <a:extLst>
              <a:ext uri="{FF2B5EF4-FFF2-40B4-BE49-F238E27FC236}">
                <a16:creationId xmlns:a16="http://schemas.microsoft.com/office/drawing/2014/main" id="{7E1FD86E-1F53-40C9-B8D5-3D8C9EBB16A5}"/>
              </a:ext>
            </a:extLst>
          </p:cNvPr>
          <p:cNvSpPr txBox="1">
            <a:spLocks/>
          </p:cNvSpPr>
          <p:nvPr/>
        </p:nvSpPr>
        <p:spPr>
          <a:xfrm>
            <a:off x="1524000" y="4516038"/>
            <a:ext cx="9144000" cy="178165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nb-NO" sz="4000" dirty="0"/>
              <a:t>MODUL: 4</a:t>
            </a:r>
            <a:br>
              <a:rPr lang="en-US" sz="4000" dirty="0"/>
            </a:br>
            <a:r>
              <a:rPr lang="nb-NO" altLang="nb-NO" sz="4000" dirty="0"/>
              <a:t>LEDELSE- OG KOMMUNIKASJONSUTFORDRINGER</a:t>
            </a:r>
          </a:p>
        </p:txBody>
      </p:sp>
    </p:spTree>
    <p:extLst>
      <p:ext uri="{BB962C8B-B14F-4D97-AF65-F5344CB8AC3E}">
        <p14:creationId xmlns:p14="http://schemas.microsoft.com/office/powerpoint/2010/main" val="4247707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5C8B-7F0A-4FF7-A6E0-1EE3A4CB4CD3}"/>
              </a:ext>
            </a:extLst>
          </p:cNvPr>
          <p:cNvSpPr>
            <a:spLocks noGrp="1"/>
          </p:cNvSpPr>
          <p:nvPr>
            <p:ph type="title"/>
          </p:nvPr>
        </p:nvSpPr>
        <p:spPr/>
        <p:txBody>
          <a:bodyPr/>
          <a:lstStyle/>
          <a:p>
            <a:r>
              <a:rPr lang="nb-NO" dirty="0"/>
              <a:t>Gruppeoppgave 1 </a:t>
            </a:r>
          </a:p>
        </p:txBody>
      </p:sp>
      <p:sp>
        <p:nvSpPr>
          <p:cNvPr id="3" name="Content Placeholder 2">
            <a:extLst>
              <a:ext uri="{FF2B5EF4-FFF2-40B4-BE49-F238E27FC236}">
                <a16:creationId xmlns:a16="http://schemas.microsoft.com/office/drawing/2014/main" id="{4A4A39F1-0E63-4D0C-8F89-1BB18504195C}"/>
              </a:ext>
            </a:extLst>
          </p:cNvPr>
          <p:cNvSpPr>
            <a:spLocks noGrp="1"/>
          </p:cNvSpPr>
          <p:nvPr>
            <p:ph idx="1"/>
          </p:nvPr>
        </p:nvSpPr>
        <p:spPr/>
        <p:txBody>
          <a:bodyPr/>
          <a:lstStyle/>
          <a:p>
            <a:pPr marL="0" indent="0">
              <a:buNone/>
            </a:pPr>
            <a:r>
              <a:rPr lang="nb-NO" dirty="0"/>
              <a:t>1.  Hvordan kan du bli bedre til å håndtere en presset situasjon ? </a:t>
            </a:r>
          </a:p>
          <a:p>
            <a:pPr marL="0" indent="0">
              <a:buNone/>
            </a:pPr>
            <a:r>
              <a:rPr lang="nb-NO" dirty="0"/>
              <a:t>2.  Hvordan reagerer du når du er stresset, og hvordan kan </a:t>
            </a:r>
            <a:r>
              <a:rPr lang="nb-NO"/>
              <a:t>du mestre </a:t>
            </a:r>
            <a:r>
              <a:rPr lang="nb-NO" dirty="0"/>
              <a:t>eget stress? </a:t>
            </a:r>
          </a:p>
          <a:p>
            <a:pPr marL="0" indent="0">
              <a:buNone/>
            </a:pPr>
            <a:r>
              <a:rPr lang="nb-NO" dirty="0"/>
              <a:t>3.  Hvilke typiske stressreaksjoner kan oppstå hos passasjerene ved en alvorlig hendelse om bord på innretningen?</a:t>
            </a:r>
          </a:p>
          <a:p>
            <a:pPr marL="0" indent="0">
              <a:buNone/>
            </a:pPr>
            <a:r>
              <a:rPr lang="nb-NO" dirty="0"/>
              <a:t>4.  Hvordan kan dere som mannskap håndtere stress hos passasjerer?</a:t>
            </a:r>
          </a:p>
          <a:p>
            <a:pPr marL="0" indent="0">
              <a:buNone/>
            </a:pPr>
            <a:endParaRPr lang="nb-NO" dirty="0"/>
          </a:p>
          <a:p>
            <a:pPr marL="0" indent="0">
              <a:buNone/>
            </a:pPr>
            <a:endParaRPr lang="nb-NO" dirty="0"/>
          </a:p>
        </p:txBody>
      </p:sp>
    </p:spTree>
    <p:extLst>
      <p:ext uri="{BB962C8B-B14F-4D97-AF65-F5344CB8AC3E}">
        <p14:creationId xmlns:p14="http://schemas.microsoft.com/office/powerpoint/2010/main" val="881857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6413" y="252413"/>
            <a:ext cx="8640762" cy="671926"/>
          </a:xfrm>
        </p:spPr>
        <p:txBody>
          <a:bodyPr>
            <a:noAutofit/>
          </a:bodyPr>
          <a:lstStyle/>
          <a:p>
            <a:r>
              <a:rPr lang="nb-NO" altLang="nb-NO" dirty="0">
                <a:solidFill>
                  <a:srgbClr val="211E1E"/>
                </a:solidFill>
                <a:latin typeface="Calibri" panose="020F0502020204030204" pitchFamily="34" charset="0"/>
              </a:rPr>
              <a:t>Krisehåndtering – Press/Stress</a:t>
            </a:r>
            <a:endParaRPr lang="en-US" dirty="0"/>
          </a:p>
        </p:txBody>
      </p:sp>
      <p:sp>
        <p:nvSpPr>
          <p:cNvPr id="12" name="Rectangle 20"/>
          <p:cNvSpPr>
            <a:spLocks noChangeArrowheads="1"/>
          </p:cNvSpPr>
          <p:nvPr/>
        </p:nvSpPr>
        <p:spPr bwMode="auto">
          <a:xfrm>
            <a:off x="1847850" y="1773239"/>
            <a:ext cx="2808288" cy="3455987"/>
          </a:xfrm>
          <a:prstGeom prst="rect">
            <a:avLst/>
          </a:prstGeom>
          <a:solidFill>
            <a:srgbClr val="A0A9BE"/>
          </a:solidFill>
          <a:ln>
            <a:noFill/>
          </a:ln>
          <a:effectLst/>
          <a:extLst>
            <a:ext uri="{91240B29-F687-4F45-9708-019B960494DF}">
              <a14:hiddenLine xmlns:a14="http://schemas.microsoft.com/office/drawing/2010/main" w="19050" algn="ctr">
                <a:solidFill>
                  <a:srgbClr val="0075B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endParaRPr lang="en-US" altLang="nb-NO"/>
          </a:p>
        </p:txBody>
      </p:sp>
      <p:sp>
        <p:nvSpPr>
          <p:cNvPr id="15" name="Rectangle 36"/>
          <p:cNvSpPr>
            <a:spLocks noChangeArrowheads="1"/>
          </p:cNvSpPr>
          <p:nvPr/>
        </p:nvSpPr>
        <p:spPr bwMode="auto">
          <a:xfrm>
            <a:off x="1919289" y="2530476"/>
            <a:ext cx="2663825" cy="2409825"/>
          </a:xfrm>
          <a:prstGeom prst="rect">
            <a:avLst/>
          </a:prstGeom>
          <a:solidFill>
            <a:srgbClr val="F2F1F2"/>
          </a:solidFill>
          <a:ln w="12700"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endParaRPr lang="en-US" altLang="nb-NO">
              <a:latin typeface="+mn-lt"/>
            </a:endParaRPr>
          </a:p>
        </p:txBody>
      </p:sp>
      <p:sp>
        <p:nvSpPr>
          <p:cNvPr id="16" name="Text Box 7"/>
          <p:cNvSpPr txBox="1">
            <a:spLocks noChangeArrowheads="1"/>
          </p:cNvSpPr>
          <p:nvPr/>
        </p:nvSpPr>
        <p:spPr bwMode="auto">
          <a:xfrm>
            <a:off x="1992314" y="2565401"/>
            <a:ext cx="2566987" cy="2663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lstStyle>
            <a:lvl1pPr marL="155575" indent="-155575" defTabSz="728663" eaLnBrk="0" hangingPunct="0">
              <a:defRPr sz="3200">
                <a:solidFill>
                  <a:schemeClr val="tx1"/>
                </a:solidFill>
                <a:latin typeface="Lucida Sans" pitchFamily="34" charset="0"/>
              </a:defRPr>
            </a:lvl1pPr>
            <a:lvl2pPr marL="742950" indent="-285750" defTabSz="728663" eaLnBrk="0" hangingPunct="0">
              <a:defRPr sz="3200">
                <a:solidFill>
                  <a:schemeClr val="tx1"/>
                </a:solidFill>
                <a:latin typeface="Lucida Sans" pitchFamily="34" charset="0"/>
              </a:defRPr>
            </a:lvl2pPr>
            <a:lvl3pPr marL="1143000" indent="-228600" defTabSz="728663" eaLnBrk="0" hangingPunct="0">
              <a:defRPr sz="3200">
                <a:solidFill>
                  <a:schemeClr val="tx1"/>
                </a:solidFill>
                <a:latin typeface="Lucida Sans" pitchFamily="34" charset="0"/>
              </a:defRPr>
            </a:lvl3pPr>
            <a:lvl4pPr marL="1600200" indent="-228600" defTabSz="728663" eaLnBrk="0" hangingPunct="0">
              <a:defRPr sz="3200">
                <a:solidFill>
                  <a:schemeClr val="tx1"/>
                </a:solidFill>
                <a:latin typeface="Lucida Sans" pitchFamily="34" charset="0"/>
              </a:defRPr>
            </a:lvl4pPr>
            <a:lvl5pPr marL="2057400" indent="-228600" defTabSz="728663" eaLnBrk="0" hangingPunct="0">
              <a:defRPr sz="3200">
                <a:solidFill>
                  <a:schemeClr val="tx1"/>
                </a:solidFill>
                <a:latin typeface="Lucida Sans" pitchFamily="34" charset="0"/>
              </a:defRPr>
            </a:lvl5pPr>
            <a:lvl6pPr marL="2514600" indent="-228600" algn="ctr" defTabSz="728663" eaLnBrk="0" fontAlgn="base" hangingPunct="0">
              <a:spcBef>
                <a:spcPct val="0"/>
              </a:spcBef>
              <a:spcAft>
                <a:spcPct val="0"/>
              </a:spcAft>
              <a:defRPr sz="3200">
                <a:solidFill>
                  <a:schemeClr val="tx1"/>
                </a:solidFill>
                <a:latin typeface="Lucida Sans" pitchFamily="34" charset="0"/>
              </a:defRPr>
            </a:lvl6pPr>
            <a:lvl7pPr marL="2971800" indent="-228600" algn="ctr" defTabSz="728663" eaLnBrk="0" fontAlgn="base" hangingPunct="0">
              <a:spcBef>
                <a:spcPct val="0"/>
              </a:spcBef>
              <a:spcAft>
                <a:spcPct val="0"/>
              </a:spcAft>
              <a:defRPr sz="3200">
                <a:solidFill>
                  <a:schemeClr val="tx1"/>
                </a:solidFill>
                <a:latin typeface="Lucida Sans" pitchFamily="34" charset="0"/>
              </a:defRPr>
            </a:lvl7pPr>
            <a:lvl8pPr marL="3429000" indent="-228600" algn="ctr" defTabSz="728663" eaLnBrk="0" fontAlgn="base" hangingPunct="0">
              <a:spcBef>
                <a:spcPct val="0"/>
              </a:spcBef>
              <a:spcAft>
                <a:spcPct val="0"/>
              </a:spcAft>
              <a:defRPr sz="3200">
                <a:solidFill>
                  <a:schemeClr val="tx1"/>
                </a:solidFill>
                <a:latin typeface="Lucida Sans" pitchFamily="34" charset="0"/>
              </a:defRPr>
            </a:lvl8pPr>
            <a:lvl9pPr marL="3886200" indent="-228600" algn="ctr" defTabSz="728663" eaLnBrk="0" fontAlgn="base" hangingPunct="0">
              <a:spcBef>
                <a:spcPct val="0"/>
              </a:spcBef>
              <a:spcAft>
                <a:spcPct val="0"/>
              </a:spcAft>
              <a:defRPr sz="3200">
                <a:solidFill>
                  <a:schemeClr val="tx1"/>
                </a:solidFill>
                <a:latin typeface="Lucida Sans" pitchFamily="34" charset="0"/>
              </a:defRPr>
            </a:lvl9pPr>
          </a:lstStyle>
          <a:p>
            <a:pPr algn="l">
              <a:spcBef>
                <a:spcPct val="45000"/>
              </a:spcBef>
              <a:buSzPct val="80000"/>
              <a:buFontTx/>
              <a:buChar char="•"/>
            </a:pPr>
            <a:r>
              <a:rPr lang="nb-NO" altLang="nb-NO" sz="1600" dirty="0">
                <a:solidFill>
                  <a:srgbClr val="000000"/>
                </a:solidFill>
                <a:latin typeface="+mn-lt"/>
              </a:rPr>
              <a:t>Uro</a:t>
            </a:r>
          </a:p>
          <a:p>
            <a:pPr algn="l">
              <a:spcBef>
                <a:spcPct val="30000"/>
              </a:spcBef>
              <a:buSzPct val="80000"/>
              <a:buFontTx/>
              <a:buChar char="•"/>
            </a:pPr>
            <a:r>
              <a:rPr lang="nb-NO" altLang="nb-NO" sz="1600" dirty="0">
                <a:solidFill>
                  <a:srgbClr val="000000"/>
                </a:solidFill>
                <a:latin typeface="+mn-lt"/>
              </a:rPr>
              <a:t>Økt puls og pust</a:t>
            </a:r>
          </a:p>
          <a:p>
            <a:pPr algn="l">
              <a:spcBef>
                <a:spcPct val="30000"/>
              </a:spcBef>
              <a:buSzPct val="80000"/>
              <a:buFontTx/>
              <a:buChar char="•"/>
            </a:pPr>
            <a:r>
              <a:rPr lang="nb-NO" altLang="nb-NO" sz="1800" dirty="0">
                <a:solidFill>
                  <a:srgbClr val="000000"/>
                </a:solidFill>
                <a:latin typeface="+mn-lt"/>
              </a:rPr>
              <a:t>Hjertebank</a:t>
            </a:r>
            <a:endParaRPr lang="nb-NO" altLang="nb-NO" sz="1600" dirty="0">
              <a:solidFill>
                <a:srgbClr val="000000"/>
              </a:solidFill>
              <a:latin typeface="+mn-lt"/>
            </a:endParaRPr>
          </a:p>
          <a:p>
            <a:pPr algn="l">
              <a:spcBef>
                <a:spcPct val="30000"/>
              </a:spcBef>
              <a:buSzPct val="80000"/>
              <a:buFontTx/>
              <a:buChar char="•"/>
            </a:pPr>
            <a:r>
              <a:rPr lang="nb-NO" altLang="nb-NO" sz="1600" dirty="0">
                <a:solidFill>
                  <a:srgbClr val="000000"/>
                </a:solidFill>
                <a:latin typeface="+mn-lt"/>
              </a:rPr>
              <a:t>Kvalme, oppkast</a:t>
            </a:r>
          </a:p>
          <a:p>
            <a:pPr algn="l">
              <a:spcBef>
                <a:spcPct val="30000"/>
              </a:spcBef>
              <a:buSzPct val="80000"/>
              <a:buFontTx/>
              <a:buChar char="•"/>
            </a:pPr>
            <a:r>
              <a:rPr lang="nb-NO" altLang="nb-NO" sz="1600" dirty="0">
                <a:solidFill>
                  <a:srgbClr val="000000"/>
                </a:solidFill>
                <a:latin typeface="+mn-lt"/>
              </a:rPr>
              <a:t>Svette / gysninger</a:t>
            </a:r>
          </a:p>
          <a:p>
            <a:pPr algn="l">
              <a:spcBef>
                <a:spcPct val="30000"/>
              </a:spcBef>
              <a:buSzPct val="80000"/>
              <a:buFontTx/>
              <a:buChar char="•"/>
            </a:pPr>
            <a:r>
              <a:rPr lang="nb-NO" altLang="nb-NO" sz="1600" dirty="0" err="1">
                <a:solidFill>
                  <a:srgbClr val="000000"/>
                </a:solidFill>
                <a:latin typeface="+mn-lt"/>
              </a:rPr>
              <a:t>Overaktiv</a:t>
            </a:r>
            <a:endParaRPr lang="nb-NO" altLang="nb-NO" sz="1600" dirty="0">
              <a:solidFill>
                <a:srgbClr val="000000"/>
              </a:solidFill>
              <a:latin typeface="+mn-lt"/>
            </a:endParaRPr>
          </a:p>
          <a:p>
            <a:pPr algn="l">
              <a:spcBef>
                <a:spcPct val="30000"/>
              </a:spcBef>
              <a:buSzPct val="80000"/>
              <a:buFontTx/>
              <a:buChar char="•"/>
            </a:pPr>
            <a:r>
              <a:rPr lang="nb-NO" altLang="nb-NO" sz="1600" dirty="0">
                <a:solidFill>
                  <a:srgbClr val="000000"/>
                </a:solidFill>
                <a:latin typeface="+mn-lt"/>
              </a:rPr>
              <a:t>Handlingslammet</a:t>
            </a:r>
          </a:p>
        </p:txBody>
      </p:sp>
      <p:sp>
        <p:nvSpPr>
          <p:cNvPr id="21" name="Rectangle 24"/>
          <p:cNvSpPr>
            <a:spLocks noChangeArrowheads="1"/>
          </p:cNvSpPr>
          <p:nvPr/>
        </p:nvSpPr>
        <p:spPr bwMode="auto">
          <a:xfrm>
            <a:off x="1847850" y="1916113"/>
            <a:ext cx="28082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0075B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r>
              <a:rPr lang="nb-NO" altLang="nb-NO" sz="2800" b="1" dirty="0">
                <a:solidFill>
                  <a:srgbClr val="7030A0"/>
                </a:solidFill>
              </a:rPr>
              <a:t>Fysiologiske</a:t>
            </a:r>
          </a:p>
        </p:txBody>
      </p:sp>
      <p:grpSp>
        <p:nvGrpSpPr>
          <p:cNvPr id="6" name="Group 5">
            <a:extLst>
              <a:ext uri="{FF2B5EF4-FFF2-40B4-BE49-F238E27FC236}">
                <a16:creationId xmlns:a16="http://schemas.microsoft.com/office/drawing/2014/main" id="{28E9C8ED-44F0-41B2-A79A-ACAD44B378A0}"/>
              </a:ext>
            </a:extLst>
          </p:cNvPr>
          <p:cNvGrpSpPr/>
          <p:nvPr/>
        </p:nvGrpSpPr>
        <p:grpSpPr>
          <a:xfrm>
            <a:off x="4656138" y="1773238"/>
            <a:ext cx="2838450" cy="3600450"/>
            <a:chOff x="3132138" y="1773238"/>
            <a:chExt cx="2838450" cy="3600450"/>
          </a:xfrm>
        </p:grpSpPr>
        <p:sp>
          <p:nvSpPr>
            <p:cNvPr id="10" name="Rectangle 18"/>
            <p:cNvSpPr>
              <a:spLocks noChangeArrowheads="1"/>
            </p:cNvSpPr>
            <p:nvPr/>
          </p:nvSpPr>
          <p:spPr bwMode="auto">
            <a:xfrm>
              <a:off x="3162300" y="1773238"/>
              <a:ext cx="2808288" cy="3455987"/>
            </a:xfrm>
            <a:prstGeom prst="rect">
              <a:avLst/>
            </a:prstGeom>
            <a:solidFill>
              <a:srgbClr val="A0A9BE"/>
            </a:solidFill>
            <a:ln>
              <a:noFill/>
            </a:ln>
            <a:effectLst/>
            <a:extLst>
              <a:ext uri="{91240B29-F687-4F45-9708-019B960494DF}">
                <a14:hiddenLine xmlns:a14="http://schemas.microsoft.com/office/drawing/2010/main" w="19050" algn="ctr">
                  <a:solidFill>
                    <a:srgbClr val="0075B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endParaRPr lang="en-US" altLang="nb-NO">
                <a:latin typeface="+mn-lt"/>
              </a:endParaRPr>
            </a:p>
          </p:txBody>
        </p:sp>
        <p:sp>
          <p:nvSpPr>
            <p:cNvPr id="13" name="Rectangle 34"/>
            <p:cNvSpPr>
              <a:spLocks noChangeArrowheads="1"/>
            </p:cNvSpPr>
            <p:nvPr/>
          </p:nvSpPr>
          <p:spPr bwMode="auto">
            <a:xfrm>
              <a:off x="3236913" y="2530475"/>
              <a:ext cx="2663825" cy="2409825"/>
            </a:xfrm>
            <a:prstGeom prst="rect">
              <a:avLst/>
            </a:prstGeom>
            <a:solidFill>
              <a:srgbClr val="F2F1F2"/>
            </a:solidFill>
            <a:ln w="12700"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endParaRPr lang="en-US" altLang="nb-NO">
                <a:latin typeface="+mn-lt"/>
              </a:endParaRPr>
            </a:p>
          </p:txBody>
        </p:sp>
        <p:sp>
          <p:nvSpPr>
            <p:cNvPr id="19" name="Text Box 8"/>
            <p:cNvSpPr txBox="1">
              <a:spLocks noChangeArrowheads="1"/>
            </p:cNvSpPr>
            <p:nvPr/>
          </p:nvSpPr>
          <p:spPr bwMode="auto">
            <a:xfrm>
              <a:off x="3357563" y="2565400"/>
              <a:ext cx="2511425" cy="2808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lstStyle>
              <a:lvl1pPr marL="155575" indent="-155575" defTabSz="728663" eaLnBrk="0" hangingPunct="0">
                <a:defRPr sz="3200">
                  <a:solidFill>
                    <a:schemeClr val="tx1"/>
                  </a:solidFill>
                  <a:latin typeface="Lucida Sans" pitchFamily="34" charset="0"/>
                </a:defRPr>
              </a:lvl1pPr>
              <a:lvl2pPr marL="742950" indent="-285750" defTabSz="728663" eaLnBrk="0" hangingPunct="0">
                <a:defRPr sz="3200">
                  <a:solidFill>
                    <a:schemeClr val="tx1"/>
                  </a:solidFill>
                  <a:latin typeface="Lucida Sans" pitchFamily="34" charset="0"/>
                </a:defRPr>
              </a:lvl2pPr>
              <a:lvl3pPr marL="1143000" indent="-228600" defTabSz="728663" eaLnBrk="0" hangingPunct="0">
                <a:defRPr sz="3200">
                  <a:solidFill>
                    <a:schemeClr val="tx1"/>
                  </a:solidFill>
                  <a:latin typeface="Lucida Sans" pitchFamily="34" charset="0"/>
                </a:defRPr>
              </a:lvl3pPr>
              <a:lvl4pPr marL="1600200" indent="-228600" defTabSz="728663" eaLnBrk="0" hangingPunct="0">
                <a:defRPr sz="3200">
                  <a:solidFill>
                    <a:schemeClr val="tx1"/>
                  </a:solidFill>
                  <a:latin typeface="Lucida Sans" pitchFamily="34" charset="0"/>
                </a:defRPr>
              </a:lvl4pPr>
              <a:lvl5pPr marL="2057400" indent="-228600" defTabSz="728663" eaLnBrk="0" hangingPunct="0">
                <a:defRPr sz="3200">
                  <a:solidFill>
                    <a:schemeClr val="tx1"/>
                  </a:solidFill>
                  <a:latin typeface="Lucida Sans" pitchFamily="34" charset="0"/>
                </a:defRPr>
              </a:lvl5pPr>
              <a:lvl6pPr marL="2514600" indent="-228600" algn="ctr" defTabSz="728663" eaLnBrk="0" fontAlgn="base" hangingPunct="0">
                <a:spcBef>
                  <a:spcPct val="0"/>
                </a:spcBef>
                <a:spcAft>
                  <a:spcPct val="0"/>
                </a:spcAft>
                <a:defRPr sz="3200">
                  <a:solidFill>
                    <a:schemeClr val="tx1"/>
                  </a:solidFill>
                  <a:latin typeface="Lucida Sans" pitchFamily="34" charset="0"/>
                </a:defRPr>
              </a:lvl6pPr>
              <a:lvl7pPr marL="2971800" indent="-228600" algn="ctr" defTabSz="728663" eaLnBrk="0" fontAlgn="base" hangingPunct="0">
                <a:spcBef>
                  <a:spcPct val="0"/>
                </a:spcBef>
                <a:spcAft>
                  <a:spcPct val="0"/>
                </a:spcAft>
                <a:defRPr sz="3200">
                  <a:solidFill>
                    <a:schemeClr val="tx1"/>
                  </a:solidFill>
                  <a:latin typeface="Lucida Sans" pitchFamily="34" charset="0"/>
                </a:defRPr>
              </a:lvl7pPr>
              <a:lvl8pPr marL="3429000" indent="-228600" algn="ctr" defTabSz="728663" eaLnBrk="0" fontAlgn="base" hangingPunct="0">
                <a:spcBef>
                  <a:spcPct val="0"/>
                </a:spcBef>
                <a:spcAft>
                  <a:spcPct val="0"/>
                </a:spcAft>
                <a:defRPr sz="3200">
                  <a:solidFill>
                    <a:schemeClr val="tx1"/>
                  </a:solidFill>
                  <a:latin typeface="Lucida Sans" pitchFamily="34" charset="0"/>
                </a:defRPr>
              </a:lvl8pPr>
              <a:lvl9pPr marL="3886200" indent="-228600" algn="ctr" defTabSz="728663" eaLnBrk="0" fontAlgn="base" hangingPunct="0">
                <a:spcBef>
                  <a:spcPct val="0"/>
                </a:spcBef>
                <a:spcAft>
                  <a:spcPct val="0"/>
                </a:spcAft>
                <a:defRPr sz="3200">
                  <a:solidFill>
                    <a:schemeClr val="tx1"/>
                  </a:solidFill>
                  <a:latin typeface="Lucida Sans" pitchFamily="34" charset="0"/>
                </a:defRPr>
              </a:lvl9pPr>
            </a:lstStyle>
            <a:p>
              <a:pPr algn="l">
                <a:spcBef>
                  <a:spcPct val="45000"/>
                </a:spcBef>
                <a:buSzPct val="80000"/>
                <a:buFontTx/>
                <a:buChar char="•"/>
              </a:pPr>
              <a:r>
                <a:rPr lang="nb-NO" altLang="nb-NO" sz="1600" dirty="0">
                  <a:solidFill>
                    <a:srgbClr val="000000"/>
                  </a:solidFill>
                  <a:latin typeface="+mn-lt"/>
                </a:rPr>
                <a:t>Irritabilitet</a:t>
              </a:r>
            </a:p>
            <a:p>
              <a:pPr algn="l">
                <a:spcBef>
                  <a:spcPct val="30000"/>
                </a:spcBef>
                <a:buSzPct val="80000"/>
                <a:buFontTx/>
                <a:buChar char="•"/>
              </a:pPr>
              <a:r>
                <a:rPr lang="nb-NO" altLang="nb-NO" sz="1600" dirty="0">
                  <a:solidFill>
                    <a:srgbClr val="000000"/>
                  </a:solidFill>
                  <a:latin typeface="+mn-lt"/>
                </a:rPr>
                <a:t>Aggresjon</a:t>
              </a:r>
            </a:p>
            <a:p>
              <a:pPr algn="l">
                <a:spcBef>
                  <a:spcPct val="30000"/>
                </a:spcBef>
                <a:buSzPct val="80000"/>
                <a:buFontTx/>
                <a:buChar char="•"/>
              </a:pPr>
              <a:r>
                <a:rPr lang="nb-NO" altLang="nb-NO" sz="1600" dirty="0">
                  <a:solidFill>
                    <a:srgbClr val="000000"/>
                  </a:solidFill>
                  <a:latin typeface="+mn-lt"/>
                </a:rPr>
                <a:t>Tristhet </a:t>
              </a:r>
            </a:p>
            <a:p>
              <a:pPr algn="l">
                <a:spcBef>
                  <a:spcPct val="40000"/>
                </a:spcBef>
                <a:buSzPct val="80000"/>
                <a:buFontTx/>
                <a:buChar char="•"/>
              </a:pPr>
              <a:r>
                <a:rPr lang="nb-NO" altLang="nb-NO" sz="1600" dirty="0">
                  <a:solidFill>
                    <a:srgbClr val="000000"/>
                  </a:solidFill>
                  <a:latin typeface="+mn-lt"/>
                </a:rPr>
                <a:t>Gråt og fortvilelse</a:t>
              </a:r>
            </a:p>
            <a:p>
              <a:pPr algn="l">
                <a:spcBef>
                  <a:spcPct val="30000"/>
                </a:spcBef>
                <a:buSzPct val="80000"/>
                <a:buFontTx/>
                <a:buChar char="•"/>
              </a:pPr>
              <a:r>
                <a:rPr lang="nb-NO" altLang="nb-NO" sz="1600" dirty="0">
                  <a:solidFill>
                    <a:srgbClr val="000000"/>
                  </a:solidFill>
                  <a:latin typeface="+mn-lt"/>
                </a:rPr>
                <a:t>Uvirkelig</a:t>
              </a:r>
            </a:p>
            <a:p>
              <a:pPr algn="l">
                <a:spcBef>
                  <a:spcPct val="30000"/>
                </a:spcBef>
                <a:buSzPct val="80000"/>
                <a:buFontTx/>
                <a:buChar char="•"/>
              </a:pPr>
              <a:r>
                <a:rPr lang="nb-NO" altLang="nb-NO" sz="1600" dirty="0">
                  <a:solidFill>
                    <a:srgbClr val="000000"/>
                  </a:solidFill>
                  <a:latin typeface="+mn-lt"/>
                </a:rPr>
                <a:t>Overveldende</a:t>
              </a:r>
            </a:p>
            <a:p>
              <a:pPr algn="l">
                <a:spcBef>
                  <a:spcPct val="30000"/>
                </a:spcBef>
                <a:buSzPct val="80000"/>
                <a:buFontTx/>
                <a:buChar char="•"/>
              </a:pPr>
              <a:r>
                <a:rPr lang="nb-NO" altLang="nb-NO" sz="1600" dirty="0">
                  <a:solidFill>
                    <a:srgbClr val="000000"/>
                  </a:solidFill>
                  <a:latin typeface="+mn-lt"/>
                </a:rPr>
                <a:t>Hjelpeløs</a:t>
              </a:r>
            </a:p>
          </p:txBody>
        </p:sp>
        <p:sp>
          <p:nvSpPr>
            <p:cNvPr id="22" name="Rectangle 25"/>
            <p:cNvSpPr>
              <a:spLocks noChangeArrowheads="1"/>
            </p:cNvSpPr>
            <p:nvPr/>
          </p:nvSpPr>
          <p:spPr bwMode="auto">
            <a:xfrm>
              <a:off x="3132138" y="1916113"/>
              <a:ext cx="280828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0075B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r>
                <a:rPr lang="nb-NO" altLang="nb-NO" sz="2800" b="1">
                  <a:solidFill>
                    <a:srgbClr val="7030A0"/>
                  </a:solidFill>
                  <a:latin typeface="+mn-lt"/>
                </a:rPr>
                <a:t>Emosjonelle</a:t>
              </a:r>
            </a:p>
          </p:txBody>
        </p:sp>
      </p:grpSp>
      <p:grpSp>
        <p:nvGrpSpPr>
          <p:cNvPr id="7" name="Group 6">
            <a:extLst>
              <a:ext uri="{FF2B5EF4-FFF2-40B4-BE49-F238E27FC236}">
                <a16:creationId xmlns:a16="http://schemas.microsoft.com/office/drawing/2014/main" id="{36C484C0-AA88-4154-AB96-0C4E1276A1D9}"/>
              </a:ext>
            </a:extLst>
          </p:cNvPr>
          <p:cNvGrpSpPr/>
          <p:nvPr/>
        </p:nvGrpSpPr>
        <p:grpSpPr>
          <a:xfrm>
            <a:off x="7524750" y="1773239"/>
            <a:ext cx="2819400" cy="3455987"/>
            <a:chOff x="6000750" y="1773238"/>
            <a:chExt cx="2819400" cy="3455987"/>
          </a:xfrm>
        </p:grpSpPr>
        <p:sp>
          <p:nvSpPr>
            <p:cNvPr id="11" name="Rectangle 19"/>
            <p:cNvSpPr>
              <a:spLocks noChangeArrowheads="1"/>
            </p:cNvSpPr>
            <p:nvPr/>
          </p:nvSpPr>
          <p:spPr bwMode="auto">
            <a:xfrm>
              <a:off x="6000750" y="1773238"/>
              <a:ext cx="2808288" cy="3455987"/>
            </a:xfrm>
            <a:prstGeom prst="rect">
              <a:avLst/>
            </a:prstGeom>
            <a:solidFill>
              <a:srgbClr val="A0A9BE"/>
            </a:solidFill>
            <a:ln>
              <a:noFill/>
            </a:ln>
            <a:effectLst/>
            <a:extLst>
              <a:ext uri="{91240B29-F687-4F45-9708-019B960494DF}">
                <a14:hiddenLine xmlns:a14="http://schemas.microsoft.com/office/drawing/2010/main" w="19050" algn="ctr">
                  <a:solidFill>
                    <a:srgbClr val="0075B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endParaRPr lang="en-US" altLang="nb-NO">
                <a:latin typeface="+mn-lt"/>
              </a:endParaRPr>
            </a:p>
          </p:txBody>
        </p:sp>
        <p:sp>
          <p:nvSpPr>
            <p:cNvPr id="14" name="Rectangle 35"/>
            <p:cNvSpPr>
              <a:spLocks noChangeArrowheads="1"/>
            </p:cNvSpPr>
            <p:nvPr/>
          </p:nvSpPr>
          <p:spPr bwMode="auto">
            <a:xfrm>
              <a:off x="6078538" y="2530475"/>
              <a:ext cx="2663825" cy="2409825"/>
            </a:xfrm>
            <a:prstGeom prst="rect">
              <a:avLst/>
            </a:prstGeom>
            <a:solidFill>
              <a:srgbClr val="F2F1F2"/>
            </a:solidFill>
            <a:ln w="12700"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endParaRPr lang="en-US" altLang="nb-NO">
                <a:latin typeface="+mn-lt"/>
              </a:endParaRPr>
            </a:p>
          </p:txBody>
        </p:sp>
        <p:sp>
          <p:nvSpPr>
            <p:cNvPr id="20" name="Text Box 9"/>
            <p:cNvSpPr txBox="1">
              <a:spLocks noChangeArrowheads="1"/>
            </p:cNvSpPr>
            <p:nvPr/>
          </p:nvSpPr>
          <p:spPr bwMode="auto">
            <a:xfrm>
              <a:off x="6253163" y="2565400"/>
              <a:ext cx="2566987" cy="23764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271" tIns="43635" rIns="87271" bIns="43635"/>
            <a:lstStyle>
              <a:lvl1pPr marL="155575" indent="-155575" defTabSz="728663" eaLnBrk="0" hangingPunct="0">
                <a:defRPr sz="3200">
                  <a:solidFill>
                    <a:schemeClr val="tx1"/>
                  </a:solidFill>
                  <a:latin typeface="Lucida Sans" pitchFamily="34" charset="0"/>
                </a:defRPr>
              </a:lvl1pPr>
              <a:lvl2pPr marL="742950" indent="-285750" defTabSz="728663" eaLnBrk="0" hangingPunct="0">
                <a:defRPr sz="3200">
                  <a:solidFill>
                    <a:schemeClr val="tx1"/>
                  </a:solidFill>
                  <a:latin typeface="Lucida Sans" pitchFamily="34" charset="0"/>
                </a:defRPr>
              </a:lvl2pPr>
              <a:lvl3pPr marL="1143000" indent="-228600" defTabSz="728663" eaLnBrk="0" hangingPunct="0">
                <a:defRPr sz="3200">
                  <a:solidFill>
                    <a:schemeClr val="tx1"/>
                  </a:solidFill>
                  <a:latin typeface="Lucida Sans" pitchFamily="34" charset="0"/>
                </a:defRPr>
              </a:lvl3pPr>
              <a:lvl4pPr marL="1600200" indent="-228600" defTabSz="728663" eaLnBrk="0" hangingPunct="0">
                <a:defRPr sz="3200">
                  <a:solidFill>
                    <a:schemeClr val="tx1"/>
                  </a:solidFill>
                  <a:latin typeface="Lucida Sans" pitchFamily="34" charset="0"/>
                </a:defRPr>
              </a:lvl4pPr>
              <a:lvl5pPr marL="2057400" indent="-228600" defTabSz="728663" eaLnBrk="0" hangingPunct="0">
                <a:defRPr sz="3200">
                  <a:solidFill>
                    <a:schemeClr val="tx1"/>
                  </a:solidFill>
                  <a:latin typeface="Lucida Sans" pitchFamily="34" charset="0"/>
                </a:defRPr>
              </a:lvl5pPr>
              <a:lvl6pPr marL="2514600" indent="-228600" algn="ctr" defTabSz="728663" eaLnBrk="0" fontAlgn="base" hangingPunct="0">
                <a:spcBef>
                  <a:spcPct val="0"/>
                </a:spcBef>
                <a:spcAft>
                  <a:spcPct val="0"/>
                </a:spcAft>
                <a:defRPr sz="3200">
                  <a:solidFill>
                    <a:schemeClr val="tx1"/>
                  </a:solidFill>
                  <a:latin typeface="Lucida Sans" pitchFamily="34" charset="0"/>
                </a:defRPr>
              </a:lvl6pPr>
              <a:lvl7pPr marL="2971800" indent="-228600" algn="ctr" defTabSz="728663" eaLnBrk="0" fontAlgn="base" hangingPunct="0">
                <a:spcBef>
                  <a:spcPct val="0"/>
                </a:spcBef>
                <a:spcAft>
                  <a:spcPct val="0"/>
                </a:spcAft>
                <a:defRPr sz="3200">
                  <a:solidFill>
                    <a:schemeClr val="tx1"/>
                  </a:solidFill>
                  <a:latin typeface="Lucida Sans" pitchFamily="34" charset="0"/>
                </a:defRPr>
              </a:lvl7pPr>
              <a:lvl8pPr marL="3429000" indent="-228600" algn="ctr" defTabSz="728663" eaLnBrk="0" fontAlgn="base" hangingPunct="0">
                <a:spcBef>
                  <a:spcPct val="0"/>
                </a:spcBef>
                <a:spcAft>
                  <a:spcPct val="0"/>
                </a:spcAft>
                <a:defRPr sz="3200">
                  <a:solidFill>
                    <a:schemeClr val="tx1"/>
                  </a:solidFill>
                  <a:latin typeface="Lucida Sans" pitchFamily="34" charset="0"/>
                </a:defRPr>
              </a:lvl8pPr>
              <a:lvl9pPr marL="3886200" indent="-228600" algn="ctr" defTabSz="728663" eaLnBrk="0" fontAlgn="base" hangingPunct="0">
                <a:spcBef>
                  <a:spcPct val="0"/>
                </a:spcBef>
                <a:spcAft>
                  <a:spcPct val="0"/>
                </a:spcAft>
                <a:defRPr sz="3200">
                  <a:solidFill>
                    <a:schemeClr val="tx1"/>
                  </a:solidFill>
                  <a:latin typeface="Lucida Sans" pitchFamily="34" charset="0"/>
                </a:defRPr>
              </a:lvl9pPr>
            </a:lstStyle>
            <a:p>
              <a:pPr algn="l">
                <a:spcBef>
                  <a:spcPct val="45000"/>
                </a:spcBef>
                <a:buSzPct val="80000"/>
                <a:buFontTx/>
                <a:buChar char="•"/>
              </a:pPr>
              <a:r>
                <a:rPr lang="nb-NO" altLang="nb-NO" sz="1600" dirty="0">
                  <a:solidFill>
                    <a:srgbClr val="000000"/>
                  </a:solidFill>
                  <a:latin typeface="+mn-lt"/>
                </a:rPr>
                <a:t>Forvirring</a:t>
              </a:r>
            </a:p>
            <a:p>
              <a:pPr algn="l">
                <a:spcBef>
                  <a:spcPct val="30000"/>
                </a:spcBef>
                <a:buSzPct val="80000"/>
                <a:buFontTx/>
                <a:buChar char="•"/>
              </a:pPr>
              <a:r>
                <a:rPr lang="nb-NO" altLang="nb-NO" sz="1600" dirty="0">
                  <a:solidFill>
                    <a:srgbClr val="000000"/>
                  </a:solidFill>
                  <a:latin typeface="+mn-lt"/>
                </a:rPr>
                <a:t>Rigid tenkning</a:t>
              </a:r>
            </a:p>
            <a:p>
              <a:pPr algn="l">
                <a:lnSpc>
                  <a:spcPct val="90000"/>
                </a:lnSpc>
                <a:spcBef>
                  <a:spcPct val="40000"/>
                </a:spcBef>
                <a:buSzPct val="80000"/>
                <a:buFontTx/>
                <a:buChar char="•"/>
              </a:pPr>
              <a:r>
                <a:rPr lang="nb-NO" altLang="nb-NO" sz="1600" dirty="0">
                  <a:solidFill>
                    <a:srgbClr val="000000"/>
                  </a:solidFill>
                  <a:latin typeface="+mn-lt"/>
                </a:rPr>
                <a:t>Syns og hørsels-forstyrrelser</a:t>
              </a:r>
            </a:p>
            <a:p>
              <a:pPr algn="l">
                <a:lnSpc>
                  <a:spcPct val="90000"/>
                </a:lnSpc>
                <a:spcBef>
                  <a:spcPct val="40000"/>
                </a:spcBef>
                <a:buSzPct val="80000"/>
                <a:buFontTx/>
                <a:buChar char="•"/>
              </a:pPr>
              <a:r>
                <a:rPr lang="nb-NO" altLang="nb-NO" sz="1600" dirty="0">
                  <a:solidFill>
                    <a:srgbClr val="000000"/>
                  </a:solidFill>
                  <a:latin typeface="+mn-lt"/>
                </a:rPr>
                <a:t>Mentalt tunnelsyn</a:t>
              </a:r>
            </a:p>
            <a:p>
              <a:pPr algn="l">
                <a:lnSpc>
                  <a:spcPct val="90000"/>
                </a:lnSpc>
                <a:spcBef>
                  <a:spcPct val="40000"/>
                </a:spcBef>
                <a:buSzPct val="80000"/>
                <a:buFontTx/>
                <a:buChar char="•"/>
              </a:pPr>
              <a:r>
                <a:rPr lang="nb-NO" altLang="nb-NO" sz="1600" dirty="0">
                  <a:solidFill>
                    <a:srgbClr val="000000"/>
                  </a:solidFill>
                  <a:latin typeface="+mn-lt"/>
                </a:rPr>
                <a:t>Redusert konsentrasjon </a:t>
              </a:r>
              <a:br>
                <a:rPr lang="nb-NO" altLang="nb-NO" sz="1600" dirty="0">
                  <a:solidFill>
                    <a:srgbClr val="000000"/>
                  </a:solidFill>
                  <a:latin typeface="+mn-lt"/>
                </a:rPr>
              </a:br>
              <a:r>
                <a:rPr lang="nb-NO" altLang="nb-NO" sz="1600" dirty="0">
                  <a:solidFill>
                    <a:srgbClr val="000000"/>
                  </a:solidFill>
                  <a:latin typeface="+mn-lt"/>
                </a:rPr>
                <a:t>og oppmerksomhet</a:t>
              </a:r>
            </a:p>
          </p:txBody>
        </p:sp>
        <p:sp>
          <p:nvSpPr>
            <p:cNvPr id="23" name="Rectangle 26"/>
            <p:cNvSpPr>
              <a:spLocks noChangeArrowheads="1"/>
            </p:cNvSpPr>
            <p:nvPr/>
          </p:nvSpPr>
          <p:spPr bwMode="auto">
            <a:xfrm>
              <a:off x="6011863" y="1916113"/>
              <a:ext cx="280828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0075B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r>
                <a:rPr lang="nb-NO" altLang="nb-NO" sz="2800" b="1">
                  <a:solidFill>
                    <a:srgbClr val="7030A0"/>
                  </a:solidFill>
                  <a:latin typeface="+mn-lt"/>
                </a:rPr>
                <a:t>Mentale</a:t>
              </a:r>
            </a:p>
          </p:txBody>
        </p:sp>
      </p:grpSp>
      <p:sp>
        <p:nvSpPr>
          <p:cNvPr id="24" name="Rectangle 27"/>
          <p:cNvSpPr>
            <a:spLocks noChangeArrowheads="1"/>
          </p:cNvSpPr>
          <p:nvPr/>
        </p:nvSpPr>
        <p:spPr bwMode="auto">
          <a:xfrm>
            <a:off x="1854200" y="5373688"/>
            <a:ext cx="8470900" cy="469900"/>
          </a:xfrm>
          <a:prstGeom prst="rect">
            <a:avLst/>
          </a:prstGeom>
          <a:solidFill>
            <a:schemeClr val="bg1"/>
          </a:solidFill>
          <a:ln w="12700" algn="ctr">
            <a:solidFill>
              <a:srgbClr val="A0A9BE"/>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r>
              <a:rPr lang="nb-NO" altLang="nb-NO" sz="2400" dirty="0">
                <a:latin typeface="+mn-lt"/>
              </a:rPr>
              <a:t>Alle disse reaksjonene påvirker vår vurderingsevne</a:t>
            </a:r>
          </a:p>
        </p:txBody>
      </p:sp>
      <p:sp>
        <p:nvSpPr>
          <p:cNvPr id="4" name="Rectangle 3"/>
          <p:cNvSpPr/>
          <p:nvPr/>
        </p:nvSpPr>
        <p:spPr>
          <a:xfrm>
            <a:off x="1776414" y="1235560"/>
            <a:ext cx="4095480" cy="400110"/>
          </a:xfrm>
          <a:prstGeom prst="rect">
            <a:avLst/>
          </a:prstGeom>
        </p:spPr>
        <p:txBody>
          <a:bodyPr wrap="none">
            <a:spAutoFit/>
          </a:bodyPr>
          <a:lstStyle/>
          <a:p>
            <a:r>
              <a:rPr lang="nb-NO" altLang="nb-NO" sz="2000" b="1" dirty="0"/>
              <a:t>Typiske reaksjoner ved opplevd krise</a:t>
            </a:r>
            <a:endParaRPr lang="nb-NO" sz="2000" dirty="0"/>
          </a:p>
        </p:txBody>
      </p:sp>
    </p:spTree>
    <p:extLst>
      <p:ext uri="{BB962C8B-B14F-4D97-AF65-F5344CB8AC3E}">
        <p14:creationId xmlns:p14="http://schemas.microsoft.com/office/powerpoint/2010/main" val="1823191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6413" y="252413"/>
            <a:ext cx="8640762" cy="671926"/>
          </a:xfrm>
        </p:spPr>
        <p:txBody>
          <a:bodyPr>
            <a:normAutofit fontScale="90000"/>
          </a:bodyPr>
          <a:lstStyle/>
          <a:p>
            <a:r>
              <a:rPr lang="nb-NO" altLang="nb-NO" dirty="0">
                <a:solidFill>
                  <a:srgbClr val="211E1E"/>
                </a:solidFill>
                <a:latin typeface="Calibri" panose="020F0502020204030204" pitchFamily="34" charset="0"/>
              </a:rPr>
              <a:t>Krisehåndtering – Press/Stress</a:t>
            </a:r>
            <a:endParaRPr lang="en-US" dirty="0"/>
          </a:p>
        </p:txBody>
      </p:sp>
      <p:sp>
        <p:nvSpPr>
          <p:cNvPr id="24" name="Rectangle 27"/>
          <p:cNvSpPr>
            <a:spLocks noChangeArrowheads="1"/>
          </p:cNvSpPr>
          <p:nvPr/>
        </p:nvSpPr>
        <p:spPr bwMode="auto">
          <a:xfrm>
            <a:off x="1854200" y="5373688"/>
            <a:ext cx="8470900" cy="469900"/>
          </a:xfrm>
          <a:prstGeom prst="rect">
            <a:avLst/>
          </a:prstGeom>
          <a:solidFill>
            <a:schemeClr val="bg1"/>
          </a:solidFill>
          <a:ln w="12700" algn="ctr">
            <a:solidFill>
              <a:srgbClr val="A0A9BE"/>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1"/>
                </a:solidFill>
                <a:latin typeface="Lucida Sans" pitchFamily="34" charset="0"/>
              </a:defRPr>
            </a:lvl1pPr>
            <a:lvl2pPr marL="742950" indent="-285750" eaLnBrk="0" hangingPunct="0">
              <a:defRPr sz="3200">
                <a:solidFill>
                  <a:schemeClr val="tx1"/>
                </a:solidFill>
                <a:latin typeface="Lucida Sans" pitchFamily="34" charset="0"/>
              </a:defRPr>
            </a:lvl2pPr>
            <a:lvl3pPr marL="1143000" indent="-228600" eaLnBrk="0" hangingPunct="0">
              <a:defRPr sz="3200">
                <a:solidFill>
                  <a:schemeClr val="tx1"/>
                </a:solidFill>
                <a:latin typeface="Lucida Sans" pitchFamily="34" charset="0"/>
              </a:defRPr>
            </a:lvl3pPr>
            <a:lvl4pPr marL="1600200" indent="-228600" eaLnBrk="0" hangingPunct="0">
              <a:defRPr sz="3200">
                <a:solidFill>
                  <a:schemeClr val="tx1"/>
                </a:solidFill>
                <a:latin typeface="Lucida Sans" pitchFamily="34" charset="0"/>
              </a:defRPr>
            </a:lvl4pPr>
            <a:lvl5pPr marL="2057400" indent="-228600" eaLnBrk="0" hangingPunct="0">
              <a:defRPr sz="3200">
                <a:solidFill>
                  <a:schemeClr val="tx1"/>
                </a:solidFill>
                <a:latin typeface="Lucida Sans" pitchFamily="34" charset="0"/>
              </a:defRPr>
            </a:lvl5pPr>
            <a:lvl6pPr marL="2514600" indent="-228600" algn="ctr" eaLnBrk="0" fontAlgn="base" hangingPunct="0">
              <a:spcBef>
                <a:spcPct val="0"/>
              </a:spcBef>
              <a:spcAft>
                <a:spcPct val="0"/>
              </a:spcAft>
              <a:defRPr sz="3200">
                <a:solidFill>
                  <a:schemeClr val="tx1"/>
                </a:solidFill>
                <a:latin typeface="Lucida Sans" pitchFamily="34" charset="0"/>
              </a:defRPr>
            </a:lvl6pPr>
            <a:lvl7pPr marL="2971800" indent="-228600" algn="ctr" eaLnBrk="0" fontAlgn="base" hangingPunct="0">
              <a:spcBef>
                <a:spcPct val="0"/>
              </a:spcBef>
              <a:spcAft>
                <a:spcPct val="0"/>
              </a:spcAft>
              <a:defRPr sz="3200">
                <a:solidFill>
                  <a:schemeClr val="tx1"/>
                </a:solidFill>
                <a:latin typeface="Lucida Sans" pitchFamily="34" charset="0"/>
              </a:defRPr>
            </a:lvl7pPr>
            <a:lvl8pPr marL="3429000" indent="-228600" algn="ctr" eaLnBrk="0" fontAlgn="base" hangingPunct="0">
              <a:spcBef>
                <a:spcPct val="0"/>
              </a:spcBef>
              <a:spcAft>
                <a:spcPct val="0"/>
              </a:spcAft>
              <a:defRPr sz="3200">
                <a:solidFill>
                  <a:schemeClr val="tx1"/>
                </a:solidFill>
                <a:latin typeface="Lucida Sans" pitchFamily="34" charset="0"/>
              </a:defRPr>
            </a:lvl8pPr>
            <a:lvl9pPr marL="3886200" indent="-228600" algn="ctr" eaLnBrk="0" fontAlgn="base" hangingPunct="0">
              <a:spcBef>
                <a:spcPct val="0"/>
              </a:spcBef>
              <a:spcAft>
                <a:spcPct val="0"/>
              </a:spcAft>
              <a:defRPr sz="3200">
                <a:solidFill>
                  <a:schemeClr val="tx1"/>
                </a:solidFill>
                <a:latin typeface="Lucida Sans" pitchFamily="34" charset="0"/>
              </a:defRPr>
            </a:lvl9pPr>
          </a:lstStyle>
          <a:p>
            <a:pPr eaLnBrk="1" hangingPunct="1"/>
            <a:r>
              <a:rPr lang="nb-NO" altLang="nb-NO" sz="2400" dirty="0"/>
              <a:t>Alle disse reaksjonene påvirker vår vurderingsevne</a:t>
            </a:r>
          </a:p>
        </p:txBody>
      </p:sp>
      <p:sp>
        <p:nvSpPr>
          <p:cNvPr id="3" name="TextBox 2">
            <a:extLst>
              <a:ext uri="{FF2B5EF4-FFF2-40B4-BE49-F238E27FC236}">
                <a16:creationId xmlns:a16="http://schemas.microsoft.com/office/drawing/2014/main" id="{B2E0141E-D5DC-4A1F-B559-49C4AD754C74}"/>
              </a:ext>
            </a:extLst>
          </p:cNvPr>
          <p:cNvSpPr txBox="1"/>
          <p:nvPr/>
        </p:nvSpPr>
        <p:spPr>
          <a:xfrm>
            <a:off x="2065422" y="1443788"/>
            <a:ext cx="8259679" cy="2677656"/>
          </a:xfrm>
          <a:prstGeom prst="rect">
            <a:avLst/>
          </a:prstGeom>
          <a:noFill/>
        </p:spPr>
        <p:txBody>
          <a:bodyPr wrap="square" rtlCol="0">
            <a:spAutoFit/>
          </a:bodyPr>
          <a:lstStyle/>
          <a:p>
            <a:r>
              <a:rPr lang="nb-NO" sz="2400" dirty="0">
                <a:latin typeface="Arial" pitchFamily="34" charset="0"/>
                <a:cs typeface="Arial" pitchFamily="34" charset="0"/>
              </a:rPr>
              <a:t>Aktuelle hendelser som kan benyttes:</a:t>
            </a:r>
          </a:p>
          <a:p>
            <a:endParaRPr lang="nb-NO" sz="2400" dirty="0">
              <a:latin typeface="Arial" pitchFamily="34" charset="0"/>
              <a:cs typeface="Arial" pitchFamily="34" charset="0"/>
            </a:endParaRPr>
          </a:p>
          <a:p>
            <a:r>
              <a:rPr lang="nb-NO" sz="2400" dirty="0" err="1">
                <a:latin typeface="Arial" pitchFamily="34" charset="0"/>
                <a:cs typeface="Arial" pitchFamily="34" charset="0"/>
                <a:hlinkClick r:id="rId3"/>
              </a:rPr>
              <a:t>Osceanos</a:t>
            </a:r>
            <a:endParaRPr lang="nb-NO" sz="2400" dirty="0">
              <a:latin typeface="Arial" pitchFamily="34" charset="0"/>
              <a:cs typeface="Arial" pitchFamily="34" charset="0"/>
            </a:endParaRPr>
          </a:p>
          <a:p>
            <a:r>
              <a:rPr lang="nb-NO" sz="2400" dirty="0">
                <a:latin typeface="Arial" pitchFamily="34" charset="0"/>
                <a:cs typeface="Arial" pitchFamily="34" charset="0"/>
                <a:hlinkClick r:id="rId4"/>
              </a:rPr>
              <a:t>Costa Concordia 1</a:t>
            </a:r>
            <a:endParaRPr lang="nb-NO" sz="2400" dirty="0">
              <a:latin typeface="Arial" pitchFamily="34" charset="0"/>
              <a:cs typeface="Arial" pitchFamily="34" charset="0"/>
            </a:endParaRPr>
          </a:p>
          <a:p>
            <a:r>
              <a:rPr lang="nb-NO" sz="2400" dirty="0">
                <a:latin typeface="Arial" pitchFamily="34" charset="0"/>
                <a:cs typeface="Arial" pitchFamily="34" charset="0"/>
                <a:hlinkClick r:id="rId5"/>
              </a:rPr>
              <a:t>Costa Concordia 2</a:t>
            </a:r>
            <a:endParaRPr lang="nb-NO" sz="2400" dirty="0">
              <a:latin typeface="Arial" pitchFamily="34" charset="0"/>
              <a:cs typeface="Arial" pitchFamily="34" charset="0"/>
            </a:endParaRPr>
          </a:p>
          <a:p>
            <a:r>
              <a:rPr lang="nb-NO" sz="2400" dirty="0">
                <a:latin typeface="Arial" pitchFamily="34" charset="0"/>
                <a:cs typeface="Arial" pitchFamily="34" charset="0"/>
                <a:hlinkClick r:id="rId6"/>
              </a:rPr>
              <a:t>Kommunikasjon / dialekt</a:t>
            </a:r>
            <a:endParaRPr lang="nb-NO" sz="2400" dirty="0">
              <a:latin typeface="Arial" pitchFamily="34" charset="0"/>
              <a:cs typeface="Arial" pitchFamily="34" charset="0"/>
            </a:endParaRPr>
          </a:p>
          <a:p>
            <a:r>
              <a:rPr lang="nb-NO" sz="2400" dirty="0">
                <a:latin typeface="Arial" pitchFamily="34" charset="0"/>
                <a:cs typeface="Arial" pitchFamily="34" charset="0"/>
                <a:hlinkClick r:id="rId7"/>
              </a:rPr>
              <a:t>Kim Roger ( fiskebåt ) </a:t>
            </a:r>
            <a:endParaRPr lang="nb-NO" sz="2400" dirty="0">
              <a:latin typeface="Arial" pitchFamily="34" charset="0"/>
              <a:cs typeface="Arial" pitchFamily="34" charset="0"/>
            </a:endParaRPr>
          </a:p>
        </p:txBody>
      </p:sp>
    </p:spTree>
    <p:extLst>
      <p:ext uri="{BB962C8B-B14F-4D97-AF65-F5344CB8AC3E}">
        <p14:creationId xmlns:p14="http://schemas.microsoft.com/office/powerpoint/2010/main" val="2921570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B34E4-8B83-4477-81E3-8E373D252888}"/>
              </a:ext>
            </a:extLst>
          </p:cNvPr>
          <p:cNvSpPr>
            <a:spLocks noGrp="1"/>
          </p:cNvSpPr>
          <p:nvPr>
            <p:ph type="title"/>
          </p:nvPr>
        </p:nvSpPr>
        <p:spPr>
          <a:xfrm>
            <a:off x="838200" y="365126"/>
            <a:ext cx="10515600" cy="315912"/>
          </a:xfrm>
        </p:spPr>
        <p:txBody>
          <a:bodyPr>
            <a:normAutofit fontScale="90000"/>
          </a:bodyPr>
          <a:lstStyle/>
          <a:p>
            <a:br>
              <a:rPr lang="nb-NO" dirty="0"/>
            </a:br>
            <a:r>
              <a:rPr lang="nb-NO" dirty="0"/>
              <a:t>Hvordan mestre eget stress? </a:t>
            </a:r>
          </a:p>
        </p:txBody>
      </p:sp>
      <p:sp>
        <p:nvSpPr>
          <p:cNvPr id="3" name="Content Placeholder 2">
            <a:extLst>
              <a:ext uri="{FF2B5EF4-FFF2-40B4-BE49-F238E27FC236}">
                <a16:creationId xmlns:a16="http://schemas.microsoft.com/office/drawing/2014/main" id="{9CB77DDD-EB37-45E3-A5C0-77EF831FCB0F}"/>
              </a:ext>
            </a:extLst>
          </p:cNvPr>
          <p:cNvSpPr>
            <a:spLocks noGrp="1"/>
          </p:cNvSpPr>
          <p:nvPr>
            <p:ph idx="1"/>
          </p:nvPr>
        </p:nvSpPr>
        <p:spPr>
          <a:xfrm>
            <a:off x="838200" y="1393371"/>
            <a:ext cx="10515600" cy="4783592"/>
          </a:xfrm>
        </p:spPr>
        <p:txBody>
          <a:bodyPr/>
          <a:lstStyle/>
          <a:p>
            <a:r>
              <a:rPr lang="nb-NO" sz="2000" dirty="0"/>
              <a:t>Aksepter normale kroppslige reaksjoner som hjertebank, svette, kvalme </a:t>
            </a:r>
          </a:p>
          <a:p>
            <a:r>
              <a:rPr lang="nb-NO" sz="2000" dirty="0"/>
              <a:t>Forsøk å konsentrer deg om oppgaven du skal utføre </a:t>
            </a:r>
          </a:p>
          <a:p>
            <a:r>
              <a:rPr lang="nb-NO" sz="2000" dirty="0"/>
              <a:t>Konsentrer deg om å gjøre en ting av gangen </a:t>
            </a:r>
          </a:p>
          <a:p>
            <a:r>
              <a:rPr lang="nb-NO" sz="2000" dirty="0"/>
              <a:t>Ha kontroll på din egen pust </a:t>
            </a:r>
          </a:p>
          <a:p>
            <a:r>
              <a:rPr lang="nb-NO" sz="2000" dirty="0"/>
              <a:t>Forsøk å vær aktiv og utøve lederfunksjonen </a:t>
            </a:r>
          </a:p>
          <a:p>
            <a:r>
              <a:rPr lang="nb-NO" sz="2000" dirty="0"/>
              <a:t>Unngå sinne, bebreidelser og negative tanker </a:t>
            </a:r>
          </a:p>
          <a:p>
            <a:endParaRPr lang="nb-NO" sz="2000" dirty="0"/>
          </a:p>
        </p:txBody>
      </p:sp>
    </p:spTree>
    <p:extLst>
      <p:ext uri="{BB962C8B-B14F-4D97-AF65-F5344CB8AC3E}">
        <p14:creationId xmlns:p14="http://schemas.microsoft.com/office/powerpoint/2010/main" val="3693562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D0226-E307-4F9C-8FC7-C23A05206504}"/>
              </a:ext>
            </a:extLst>
          </p:cNvPr>
          <p:cNvSpPr>
            <a:spLocks noGrp="1"/>
          </p:cNvSpPr>
          <p:nvPr>
            <p:ph type="title"/>
          </p:nvPr>
        </p:nvSpPr>
        <p:spPr>
          <a:xfrm>
            <a:off x="838200" y="365126"/>
            <a:ext cx="10515600" cy="418646"/>
          </a:xfrm>
        </p:spPr>
        <p:txBody>
          <a:bodyPr>
            <a:normAutofit fontScale="90000"/>
          </a:bodyPr>
          <a:lstStyle/>
          <a:p>
            <a:br>
              <a:rPr lang="nb-NO" dirty="0"/>
            </a:br>
            <a:r>
              <a:rPr lang="nb-NO" dirty="0"/>
              <a:t>Hvordan håndtere stress hos passasjerer? </a:t>
            </a:r>
          </a:p>
        </p:txBody>
      </p:sp>
      <p:sp>
        <p:nvSpPr>
          <p:cNvPr id="3" name="Content Placeholder 2">
            <a:extLst>
              <a:ext uri="{FF2B5EF4-FFF2-40B4-BE49-F238E27FC236}">
                <a16:creationId xmlns:a16="http://schemas.microsoft.com/office/drawing/2014/main" id="{114A141F-9D78-42F6-B681-9FD0BBA50A99}"/>
              </a:ext>
            </a:extLst>
          </p:cNvPr>
          <p:cNvSpPr>
            <a:spLocks noGrp="1"/>
          </p:cNvSpPr>
          <p:nvPr>
            <p:ph idx="1"/>
          </p:nvPr>
        </p:nvSpPr>
        <p:spPr>
          <a:xfrm>
            <a:off x="838200" y="1458686"/>
            <a:ext cx="10515600" cy="4718277"/>
          </a:xfrm>
        </p:spPr>
        <p:txBody>
          <a:bodyPr/>
          <a:lstStyle/>
          <a:p>
            <a:pPr marL="269875" indent="-216000"/>
            <a:r>
              <a:rPr lang="nb-NO" sz="2000" dirty="0"/>
              <a:t>Vær aktiv og vis bestemt opptreden </a:t>
            </a:r>
          </a:p>
          <a:p>
            <a:pPr marL="269875" indent="-216000">
              <a:buNone/>
            </a:pPr>
            <a:r>
              <a:rPr lang="nb-NO" sz="2000" dirty="0"/>
              <a:t>•  Fysisk kontakt – beroligende og oppmuntrende samtale </a:t>
            </a:r>
          </a:p>
          <a:p>
            <a:pPr marL="269875" indent="-216000">
              <a:buNone/>
            </a:pPr>
            <a:r>
              <a:rPr lang="nb-NO" sz="2000" dirty="0"/>
              <a:t>•  La personell som tydelig har angst, få snakke ut. Unngå krangel </a:t>
            </a:r>
          </a:p>
          <a:p>
            <a:pPr marL="269875" indent="-216000">
              <a:buNone/>
            </a:pPr>
            <a:r>
              <a:rPr lang="nb-NO" sz="2000" dirty="0"/>
              <a:t>•  La noen andre ta hånd om person som har angst og fungerer dårlig </a:t>
            </a:r>
          </a:p>
          <a:p>
            <a:pPr marL="269875" indent="-216000">
              <a:buNone/>
            </a:pPr>
            <a:r>
              <a:rPr lang="nb-NO" sz="2000" dirty="0"/>
              <a:t>•  Bruk makt hvis person har panikk og opptrer truende, men ikke mer enn nødvendig for å få kontroll over situasjonen </a:t>
            </a:r>
          </a:p>
          <a:p>
            <a:endParaRPr lang="nb-NO" sz="2000" dirty="0"/>
          </a:p>
        </p:txBody>
      </p:sp>
    </p:spTree>
    <p:extLst>
      <p:ext uri="{BB962C8B-B14F-4D97-AF65-F5344CB8AC3E}">
        <p14:creationId xmlns:p14="http://schemas.microsoft.com/office/powerpoint/2010/main" val="1717025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98302"/>
            <a:ext cx="9296400" cy="819773"/>
          </a:xfrm>
        </p:spPr>
        <p:txBody>
          <a:bodyPr>
            <a:noAutofit/>
          </a:bodyPr>
          <a:lstStyle/>
          <a:p>
            <a:r>
              <a:rPr lang="nb-NO" altLang="nb-NO" dirty="0">
                <a:solidFill>
                  <a:srgbClr val="211E1E"/>
                </a:solidFill>
                <a:latin typeface="Calibri" panose="020F0502020204030204" pitchFamily="34" charset="0"/>
              </a:rPr>
              <a:t>Gruppeoppgave 2</a:t>
            </a:r>
            <a:endParaRPr lang="en-US" dirty="0"/>
          </a:p>
        </p:txBody>
      </p:sp>
      <p:sp>
        <p:nvSpPr>
          <p:cNvPr id="13" name="Rectangle 8"/>
          <p:cNvSpPr txBox="1">
            <a:spLocks noChangeArrowheads="1"/>
          </p:cNvSpPr>
          <p:nvPr/>
        </p:nvSpPr>
        <p:spPr bwMode="auto">
          <a:xfrm>
            <a:off x="1371601" y="1218858"/>
            <a:ext cx="9069870" cy="4521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182563" indent="-182563"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ea typeface="+mn-ea"/>
                <a:cs typeface="+mn-cs"/>
              </a:defRPr>
            </a:lvl1pPr>
            <a:lvl2pPr marL="685800" indent="-228600"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2pPr>
            <a:lvl3pPr marL="1089025" indent="-20002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3pPr>
            <a:lvl4pPr marL="1581150" indent="-236538"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4pPr>
            <a:lvl5pPr marL="20097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5pPr>
            <a:lvl6pPr marL="24669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6pPr>
            <a:lvl7pPr marL="29241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7pPr>
            <a:lvl8pPr marL="33813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8pPr>
            <a:lvl9pPr marL="38385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9pPr>
          </a:lstStyle>
          <a:p>
            <a:pPr marL="0" indent="0">
              <a:buSzPct val="80000"/>
              <a:buNone/>
            </a:pPr>
            <a:r>
              <a:rPr lang="nb-NO" altLang="zh-CN" sz="2400" kern="0" dirty="0">
                <a:solidFill>
                  <a:schemeClr val="tx1"/>
                </a:solidFill>
                <a:ea typeface="宋体" panose="02010600030101010101" pitchFamily="2" charset="-122"/>
              </a:rPr>
              <a:t>Dere er mannskap på livbåten og har nettopp mønstret pga. av en brann/gass alarm. Det er mye støy i området, noen har møtt uten redningsdrakter, og det er personer som har tydelige stress symptomer som overaktivitet og tendenser til aggresjon.</a:t>
            </a:r>
            <a:br>
              <a:rPr lang="nb-NO" altLang="zh-CN" sz="2400" kern="0" dirty="0">
                <a:solidFill>
                  <a:schemeClr val="tx1"/>
                </a:solidFill>
                <a:ea typeface="宋体" panose="02010600030101010101" pitchFamily="2" charset="-122"/>
              </a:rPr>
            </a:br>
            <a:endParaRPr lang="nb-NO" altLang="zh-CN" sz="2400" kern="0" dirty="0">
              <a:solidFill>
                <a:schemeClr val="tx1"/>
              </a:solidFill>
              <a:ea typeface="宋体" panose="02010600030101010101" pitchFamily="2" charset="-122"/>
            </a:endParaRPr>
          </a:p>
          <a:p>
            <a:pPr marL="0" indent="0">
              <a:buSzPct val="80000"/>
              <a:buNone/>
            </a:pPr>
            <a:r>
              <a:rPr lang="nb-NO" altLang="zh-CN" sz="2400" kern="0" dirty="0">
                <a:solidFill>
                  <a:schemeClr val="tx1"/>
                </a:solidFill>
                <a:ea typeface="宋体" panose="02010600030101010101" pitchFamily="2" charset="-122"/>
              </a:rPr>
              <a:t>Hvordan vil dere organisere, lede og fordele oppgavene mellom dere som mannskap?</a:t>
            </a:r>
          </a:p>
          <a:p>
            <a:pPr marL="0" indent="0">
              <a:buSzPct val="80000"/>
              <a:buNone/>
            </a:pPr>
            <a:endParaRPr lang="nb-NO" altLang="zh-CN" sz="1100" kern="0" dirty="0">
              <a:solidFill>
                <a:schemeClr val="tx1"/>
              </a:solidFill>
              <a:highlight>
                <a:srgbClr val="FFFF00"/>
              </a:highlight>
              <a:ea typeface="宋体" panose="02010600030101010101" pitchFamily="2" charset="-122"/>
            </a:endParaRPr>
          </a:p>
        </p:txBody>
      </p:sp>
    </p:spTree>
    <p:extLst>
      <p:ext uri="{BB962C8B-B14F-4D97-AF65-F5344CB8AC3E}">
        <p14:creationId xmlns:p14="http://schemas.microsoft.com/office/powerpoint/2010/main" val="2897311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3FE513C-00F6-4EA4-9267-1DF77CC64EA7}"/>
              </a:ext>
            </a:extLst>
          </p:cNvPr>
          <p:cNvSpPr>
            <a:spLocks noGrp="1"/>
          </p:cNvSpPr>
          <p:nvPr>
            <p:ph type="title"/>
          </p:nvPr>
        </p:nvSpPr>
        <p:spPr/>
        <p:txBody>
          <a:bodyPr/>
          <a:lstStyle/>
          <a:p>
            <a:r>
              <a:rPr lang="nb-NO" altLang="nb-NO" dirty="0"/>
              <a:t>EVENTUELT</a:t>
            </a:r>
            <a:endParaRPr lang="nb-NO" dirty="0"/>
          </a:p>
        </p:txBody>
      </p:sp>
      <p:sp>
        <p:nvSpPr>
          <p:cNvPr id="3" name="Plassholder for innhold 2">
            <a:extLst>
              <a:ext uri="{FF2B5EF4-FFF2-40B4-BE49-F238E27FC236}">
                <a16:creationId xmlns:a16="http://schemas.microsoft.com/office/drawing/2014/main" id="{8AD85007-E9C9-46D1-92AC-C62BD003479D}"/>
              </a:ext>
            </a:extLst>
          </p:cNvPr>
          <p:cNvSpPr>
            <a:spLocks noGrp="1"/>
          </p:cNvSpPr>
          <p:nvPr>
            <p:ph idx="1"/>
          </p:nvPr>
        </p:nvSpPr>
        <p:spPr/>
        <p:txBody>
          <a:bodyPr>
            <a:normAutofit/>
          </a:bodyPr>
          <a:lstStyle/>
          <a:p>
            <a:pPr marL="0" indent="0">
              <a:buNone/>
            </a:pPr>
            <a:r>
              <a:rPr lang="nb-NO" sz="2000" dirty="0"/>
              <a:t>Gjennomgang av eventuelle punkter fra øvrige skift</a:t>
            </a:r>
          </a:p>
          <a:p>
            <a:pPr marL="0" indent="0">
              <a:buNone/>
            </a:pPr>
            <a:endParaRPr lang="nb-NO" sz="2000" dirty="0"/>
          </a:p>
        </p:txBody>
      </p:sp>
    </p:spTree>
    <p:extLst>
      <p:ext uri="{BB962C8B-B14F-4D97-AF65-F5344CB8AC3E}">
        <p14:creationId xmlns:p14="http://schemas.microsoft.com/office/powerpoint/2010/main" val="2999631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64D7405-8586-420D-AF73-BB09E22C8E20}"/>
              </a:ext>
            </a:extLst>
          </p:cNvPr>
          <p:cNvSpPr>
            <a:spLocks noGrp="1"/>
          </p:cNvSpPr>
          <p:nvPr>
            <p:ph type="title"/>
          </p:nvPr>
        </p:nvSpPr>
        <p:spPr/>
        <p:txBody>
          <a:bodyPr>
            <a:normAutofit/>
          </a:bodyPr>
          <a:lstStyle/>
          <a:p>
            <a:r>
              <a:rPr lang="nb-NO" sz="4000" dirty="0"/>
              <a:t>INNHOLD</a:t>
            </a:r>
          </a:p>
        </p:txBody>
      </p:sp>
      <p:sp>
        <p:nvSpPr>
          <p:cNvPr id="3" name="Plassholder for innhold 2">
            <a:extLst>
              <a:ext uri="{FF2B5EF4-FFF2-40B4-BE49-F238E27FC236}">
                <a16:creationId xmlns:a16="http://schemas.microsoft.com/office/drawing/2014/main" id="{339CC1D4-5163-4CD2-8D51-1C4408455FF5}"/>
              </a:ext>
            </a:extLst>
          </p:cNvPr>
          <p:cNvSpPr>
            <a:spLocks noGrp="1"/>
          </p:cNvSpPr>
          <p:nvPr>
            <p:ph idx="1"/>
          </p:nvPr>
        </p:nvSpPr>
        <p:spPr>
          <a:xfrm>
            <a:off x="838200" y="1620078"/>
            <a:ext cx="10515600" cy="4556885"/>
          </a:xfrm>
        </p:spPr>
        <p:txBody>
          <a:bodyPr vert="horz" lIns="91440" tIns="45720" rIns="91440" bIns="45720" rtlCol="0" anchor="t">
            <a:noAutofit/>
          </a:bodyPr>
          <a:lstStyle/>
          <a:p>
            <a:pPr marL="342900" indent="-342900">
              <a:buFont typeface="+mj-lt"/>
              <a:buAutoNum type="arabicPeriod"/>
            </a:pPr>
            <a:r>
              <a:rPr lang="nb-NO" sz="2000" dirty="0"/>
              <a:t>Innledning</a:t>
            </a:r>
          </a:p>
          <a:p>
            <a:pPr marL="342900" indent="-342900">
              <a:buFont typeface="+mj-lt"/>
              <a:buAutoNum type="arabicPeriod"/>
            </a:pPr>
            <a:r>
              <a:rPr lang="nb-NO" sz="2000" dirty="0"/>
              <a:t>Ledelse</a:t>
            </a:r>
          </a:p>
          <a:p>
            <a:pPr marL="342900" indent="-342900">
              <a:buFont typeface="+mj-lt"/>
              <a:buAutoNum type="arabicPeriod"/>
            </a:pPr>
            <a:r>
              <a:rPr lang="nb-NO" sz="2000" dirty="0"/>
              <a:t>Kommunikasjon</a:t>
            </a:r>
          </a:p>
          <a:p>
            <a:pPr marL="342900" indent="-342900">
              <a:buFont typeface="+mj-lt"/>
              <a:buAutoNum type="arabicPeriod"/>
            </a:pPr>
            <a:r>
              <a:rPr lang="nb-NO" sz="2000" dirty="0"/>
              <a:t>Krisesituasjoner – Stress/ press</a:t>
            </a:r>
            <a:endParaRPr lang="nb-NO" sz="2000" dirty="0">
              <a:cs typeface="Calibri"/>
            </a:endParaRPr>
          </a:p>
          <a:p>
            <a:pPr marL="342900" indent="-342900">
              <a:buFont typeface="+mj-lt"/>
              <a:buAutoNum type="arabicPeriod"/>
            </a:pPr>
            <a:r>
              <a:rPr lang="nb-NO" sz="2000" dirty="0"/>
              <a:t>Oppsummering/ diskusjon</a:t>
            </a:r>
            <a:endParaRPr lang="nb-NO" sz="2000" dirty="0">
              <a:cs typeface="Calibri"/>
            </a:endParaRPr>
          </a:p>
          <a:p>
            <a:pPr marL="342900" indent="-342900">
              <a:buFont typeface="+mj-lt"/>
              <a:buAutoNum type="arabicPeriod"/>
            </a:pPr>
            <a:r>
              <a:rPr lang="nb-NO" sz="2000" dirty="0"/>
              <a:t>Eventuelt</a:t>
            </a:r>
          </a:p>
          <a:p>
            <a:pPr marL="342900" indent="-342900">
              <a:buFont typeface="+mj-lt"/>
              <a:buAutoNum type="arabicPeriod"/>
            </a:pPr>
            <a:r>
              <a:rPr lang="nb-NO" sz="2000" dirty="0"/>
              <a:t>Evaluering</a:t>
            </a:r>
          </a:p>
          <a:p>
            <a:pPr marL="342900" indent="-342900">
              <a:buFont typeface="+mj-lt"/>
              <a:buAutoNum type="arabicPeriod"/>
            </a:pPr>
            <a:endParaRPr lang="nb-NO" sz="2000" dirty="0"/>
          </a:p>
          <a:p>
            <a:pPr marL="0" indent="0">
              <a:buNone/>
            </a:pPr>
            <a:endParaRPr lang="nb-NO" sz="2000" dirty="0"/>
          </a:p>
        </p:txBody>
      </p:sp>
    </p:spTree>
    <p:extLst>
      <p:ext uri="{BB962C8B-B14F-4D97-AF65-F5344CB8AC3E}">
        <p14:creationId xmlns:p14="http://schemas.microsoft.com/office/powerpoint/2010/main" val="3449168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6AC4DB5-86A9-43F3-8149-CAC7A89FF266}"/>
              </a:ext>
            </a:extLst>
          </p:cNvPr>
          <p:cNvSpPr>
            <a:spLocks noGrp="1"/>
          </p:cNvSpPr>
          <p:nvPr>
            <p:ph type="title"/>
          </p:nvPr>
        </p:nvSpPr>
        <p:spPr>
          <a:xfrm>
            <a:off x="838200" y="365126"/>
            <a:ext cx="10515600" cy="559214"/>
          </a:xfrm>
        </p:spPr>
        <p:txBody>
          <a:bodyPr>
            <a:normAutofit fontScale="90000"/>
          </a:bodyPr>
          <a:lstStyle/>
          <a:p>
            <a:r>
              <a:rPr lang="en-US" dirty="0"/>
              <a:t>INNLEDNING</a:t>
            </a:r>
            <a:endParaRPr lang="nb-NO" dirty="0"/>
          </a:p>
        </p:txBody>
      </p:sp>
      <p:sp>
        <p:nvSpPr>
          <p:cNvPr id="3" name="Plassholder for innhold 2">
            <a:extLst>
              <a:ext uri="{FF2B5EF4-FFF2-40B4-BE49-F238E27FC236}">
                <a16:creationId xmlns:a16="http://schemas.microsoft.com/office/drawing/2014/main" id="{80D6FDC3-DC74-4EA6-8CD9-9199BDE87A00}"/>
              </a:ext>
            </a:extLst>
          </p:cNvPr>
          <p:cNvSpPr>
            <a:spLocks noGrp="1"/>
          </p:cNvSpPr>
          <p:nvPr>
            <p:ph idx="1"/>
          </p:nvPr>
        </p:nvSpPr>
        <p:spPr>
          <a:xfrm>
            <a:off x="838200" y="1073426"/>
            <a:ext cx="10515600" cy="5103537"/>
          </a:xfrm>
        </p:spPr>
        <p:txBody>
          <a:bodyPr vert="horz" lIns="91440" tIns="45720" rIns="91440" bIns="45720" rtlCol="0" anchor="t">
            <a:noAutofit/>
          </a:bodyPr>
          <a:lstStyle/>
          <a:p>
            <a:pPr marL="0" indent="0">
              <a:buSzPct val="80000"/>
              <a:buNone/>
            </a:pPr>
            <a:r>
              <a:rPr lang="nb-NO" altLang="zh-CN" sz="2400" kern="0" dirty="0">
                <a:ea typeface="宋体"/>
              </a:rPr>
              <a:t>Temaene i denne modulen er LEDELSE – KOMMUNIKASJON – PRESS/ STRESS</a:t>
            </a:r>
          </a:p>
          <a:p>
            <a:pPr marL="0" indent="0">
              <a:buNone/>
            </a:pPr>
            <a:r>
              <a:rPr lang="nb-NO" altLang="nb-NO" sz="2000" dirty="0">
                <a:latin typeface="Arial" panose="020B0604020202020204" pitchFamily="34" charset="0"/>
              </a:rPr>
              <a:t>---------------------------------------------------------------------------------------------------------------</a:t>
            </a:r>
          </a:p>
          <a:p>
            <a:pPr marL="0" indent="0">
              <a:buNone/>
            </a:pPr>
            <a:r>
              <a:rPr lang="nb-NO" altLang="nb-NO" sz="2000" dirty="0">
                <a:latin typeface="Arial"/>
                <a:cs typeface="Arial"/>
              </a:rPr>
              <a:t>En krisesituasjonen oppleves som uoversiktlig, den medfører opplevelse av tidspress, ofte mangel på informasjon/kommunikasjon, tilgjengelige ressurser oppleves som utilstrekkelige, det haster med tiltak etc.</a:t>
            </a:r>
            <a:endParaRPr lang="nb-NO" altLang="nb-NO" sz="2000" dirty="0">
              <a:latin typeface="Arial" panose="020B0604020202020204" pitchFamily="34" charset="0"/>
              <a:cs typeface="Arial"/>
            </a:endParaRPr>
          </a:p>
          <a:p>
            <a:pPr marL="0" indent="0">
              <a:buNone/>
            </a:pPr>
            <a:r>
              <a:rPr lang="nb-NO" altLang="nb-NO" sz="2000" dirty="0">
                <a:latin typeface="Arial" panose="020B0604020202020204" pitchFamily="34" charset="0"/>
              </a:rPr>
              <a:t>Forutsetninger for å være en </a:t>
            </a:r>
            <a:r>
              <a:rPr lang="nb-NO" altLang="nb-NO" sz="2000" b="1" dirty="0">
                <a:latin typeface="Arial" panose="020B0604020202020204" pitchFamily="34" charset="0"/>
              </a:rPr>
              <a:t>tydelig og trygg leder </a:t>
            </a:r>
            <a:r>
              <a:rPr lang="nb-NO" altLang="nb-NO" sz="2000" dirty="0">
                <a:latin typeface="Arial" panose="020B0604020202020204" pitchFamily="34" charset="0"/>
              </a:rPr>
              <a:t>i en slik situasjon er at man må ha kunnskap om kommunikasjon, stresshåndtering, kommandoforhold og kjenne sitt ansvarsområde i minste detalj; </a:t>
            </a:r>
          </a:p>
          <a:p>
            <a:pPr marL="269875" lvl="1" indent="-269875"/>
            <a:r>
              <a:rPr lang="nb-NO" altLang="nb-NO" sz="2000" b="1" dirty="0">
                <a:latin typeface="Arial" panose="020B0604020202020204" pitchFamily="34" charset="0"/>
              </a:rPr>
              <a:t>Trening</a:t>
            </a:r>
            <a:r>
              <a:rPr lang="nb-NO" altLang="nb-NO" sz="2000" dirty="0">
                <a:latin typeface="Arial" panose="020B0604020202020204" pitchFamily="34" charset="0"/>
              </a:rPr>
              <a:t> og atter trening gir en automatisert handling som vil hjelpe deg i en krisesituasjon.</a:t>
            </a:r>
          </a:p>
          <a:p>
            <a:pPr marL="269875" lvl="1" indent="-269875"/>
            <a:r>
              <a:rPr lang="nb-NO" altLang="nb-NO" sz="2000" dirty="0">
                <a:latin typeface="Arial" panose="020B0604020202020204" pitchFamily="34" charset="0"/>
              </a:rPr>
              <a:t>Du skal </a:t>
            </a:r>
            <a:r>
              <a:rPr lang="nb-NO" altLang="nb-NO" sz="2000" b="1" dirty="0">
                <a:latin typeface="Arial" panose="020B0604020202020204" pitchFamily="34" charset="0"/>
              </a:rPr>
              <a:t>handle instinktivt på det du har trent på</a:t>
            </a:r>
            <a:r>
              <a:rPr lang="nb-NO" altLang="nb-NO" sz="2000" dirty="0">
                <a:latin typeface="Arial" panose="020B0604020202020204" pitchFamily="34" charset="0"/>
              </a:rPr>
              <a:t>.  Det er ikke tid til å begynne å lese lokale beredskapsplaner og instrukser når alarmen går.</a:t>
            </a:r>
            <a:r>
              <a:rPr lang="nb-NO" altLang="zh-CN" sz="2000" kern="0" dirty="0">
                <a:ea typeface="宋体" panose="02010600030101010101" pitchFamily="2" charset="-122"/>
              </a:rPr>
              <a:t> </a:t>
            </a:r>
          </a:p>
          <a:p>
            <a:pPr marL="269875" lvl="1" indent="-269875"/>
            <a:r>
              <a:rPr lang="nb-NO" altLang="zh-CN" sz="2000" kern="0" dirty="0">
                <a:ea typeface="宋体"/>
              </a:rPr>
              <a:t>Det er et stort forventningspress fra de som skal om bord i ”din” livbåt; </a:t>
            </a:r>
            <a:br>
              <a:rPr lang="nb-NO" altLang="zh-CN" sz="2000" kern="0" dirty="0">
                <a:ea typeface="宋体" panose="02010600030101010101" pitchFamily="2" charset="-122"/>
              </a:rPr>
            </a:br>
            <a:r>
              <a:rPr lang="nb-NO" altLang="zh-CN" sz="2000" kern="0" dirty="0">
                <a:ea typeface="宋体"/>
              </a:rPr>
              <a:t>Hva tror du at </a:t>
            </a:r>
            <a:r>
              <a:rPr lang="nb-NO" altLang="zh-CN" sz="2000" u="sng" kern="0" dirty="0">
                <a:ea typeface="宋体"/>
              </a:rPr>
              <a:t>dine passasjerer forventer av DEG</a:t>
            </a:r>
            <a:r>
              <a:rPr lang="nb-NO" altLang="zh-CN" sz="2000" kern="0" dirty="0">
                <a:ea typeface="宋体"/>
              </a:rPr>
              <a:t>?</a:t>
            </a:r>
            <a:endParaRPr lang="nb-NO" altLang="zh-CN" sz="2000" kern="0" dirty="0">
              <a:ea typeface="宋体"/>
              <a:cs typeface="Calibri"/>
            </a:endParaRPr>
          </a:p>
        </p:txBody>
      </p:sp>
    </p:spTree>
    <p:extLst>
      <p:ext uri="{BB962C8B-B14F-4D97-AF65-F5344CB8AC3E}">
        <p14:creationId xmlns:p14="http://schemas.microsoft.com/office/powerpoint/2010/main" val="2463692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7238" y="298303"/>
            <a:ext cx="8640762" cy="506344"/>
          </a:xfrm>
        </p:spPr>
        <p:txBody>
          <a:bodyPr>
            <a:noAutofit/>
          </a:bodyPr>
          <a:lstStyle/>
          <a:p>
            <a:r>
              <a:rPr lang="nb-NO" altLang="nb-NO" dirty="0">
                <a:solidFill>
                  <a:srgbClr val="211E1E"/>
                </a:solidFill>
                <a:latin typeface="Calibri" panose="020F0502020204030204" pitchFamily="34" charset="0"/>
              </a:rPr>
              <a:t>Ledelse – Demokratisk vs. autoritær</a:t>
            </a:r>
            <a:endParaRPr lang="en-US" dirty="0"/>
          </a:p>
        </p:txBody>
      </p:sp>
      <p:sp>
        <p:nvSpPr>
          <p:cNvPr id="5" name="Rectangle 4">
            <a:extLst>
              <a:ext uri="{FF2B5EF4-FFF2-40B4-BE49-F238E27FC236}">
                <a16:creationId xmlns:a16="http://schemas.microsoft.com/office/drawing/2014/main" id="{E1045AF8-C564-49EB-8137-0B72046C33CA}"/>
              </a:ext>
            </a:extLst>
          </p:cNvPr>
          <p:cNvSpPr/>
          <p:nvPr/>
        </p:nvSpPr>
        <p:spPr>
          <a:xfrm>
            <a:off x="2082658" y="3076576"/>
            <a:ext cx="1847850" cy="93344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dirty="0">
                <a:solidFill>
                  <a:schemeClr val="tx1"/>
                </a:solidFill>
              </a:rPr>
              <a:t>Demokratisk</a:t>
            </a:r>
          </a:p>
        </p:txBody>
      </p:sp>
      <p:sp>
        <p:nvSpPr>
          <p:cNvPr id="7" name="Rectangle 6">
            <a:extLst>
              <a:ext uri="{FF2B5EF4-FFF2-40B4-BE49-F238E27FC236}">
                <a16:creationId xmlns:a16="http://schemas.microsoft.com/office/drawing/2014/main" id="{3A6246BC-47BE-42AC-B712-98A8630E7F04}"/>
              </a:ext>
            </a:extLst>
          </p:cNvPr>
          <p:cNvSpPr/>
          <p:nvPr/>
        </p:nvSpPr>
        <p:spPr>
          <a:xfrm>
            <a:off x="3930508" y="3076576"/>
            <a:ext cx="1847850" cy="93344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dirty="0">
                <a:solidFill>
                  <a:schemeClr val="tx1"/>
                </a:solidFill>
              </a:rPr>
              <a:t>Konsulterende</a:t>
            </a:r>
          </a:p>
        </p:txBody>
      </p:sp>
      <p:sp>
        <p:nvSpPr>
          <p:cNvPr id="8" name="Rectangle 7">
            <a:extLst>
              <a:ext uri="{FF2B5EF4-FFF2-40B4-BE49-F238E27FC236}">
                <a16:creationId xmlns:a16="http://schemas.microsoft.com/office/drawing/2014/main" id="{32661542-211C-4433-94FE-1805AA5E15A9}"/>
              </a:ext>
            </a:extLst>
          </p:cNvPr>
          <p:cNvSpPr/>
          <p:nvPr/>
        </p:nvSpPr>
        <p:spPr>
          <a:xfrm>
            <a:off x="5768833" y="3076576"/>
            <a:ext cx="1847850" cy="93344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dirty="0">
                <a:solidFill>
                  <a:schemeClr val="tx1"/>
                </a:solidFill>
              </a:rPr>
              <a:t>Velmenende autoritær</a:t>
            </a:r>
          </a:p>
        </p:txBody>
      </p:sp>
      <p:sp>
        <p:nvSpPr>
          <p:cNvPr id="9" name="Rectangle 8">
            <a:extLst>
              <a:ext uri="{FF2B5EF4-FFF2-40B4-BE49-F238E27FC236}">
                <a16:creationId xmlns:a16="http://schemas.microsoft.com/office/drawing/2014/main" id="{11CCBD75-7122-4802-ABB1-F983211365B3}"/>
              </a:ext>
            </a:extLst>
          </p:cNvPr>
          <p:cNvSpPr/>
          <p:nvPr/>
        </p:nvSpPr>
        <p:spPr>
          <a:xfrm>
            <a:off x="7607158" y="3076576"/>
            <a:ext cx="1847850" cy="93344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dirty="0">
                <a:solidFill>
                  <a:schemeClr val="tx1"/>
                </a:solidFill>
              </a:rPr>
              <a:t>Autoritær</a:t>
            </a:r>
          </a:p>
        </p:txBody>
      </p:sp>
      <p:sp>
        <p:nvSpPr>
          <p:cNvPr id="11" name="Freeform: Shape 10">
            <a:extLst>
              <a:ext uri="{FF2B5EF4-FFF2-40B4-BE49-F238E27FC236}">
                <a16:creationId xmlns:a16="http://schemas.microsoft.com/office/drawing/2014/main" id="{7D1F4DB4-A1D4-4F93-ADA9-D5A6F7E972EA}"/>
              </a:ext>
            </a:extLst>
          </p:cNvPr>
          <p:cNvSpPr/>
          <p:nvPr/>
        </p:nvSpPr>
        <p:spPr>
          <a:xfrm>
            <a:off x="2082659" y="1457325"/>
            <a:ext cx="7383463" cy="1543050"/>
          </a:xfrm>
          <a:custGeom>
            <a:avLst/>
            <a:gdLst>
              <a:gd name="connsiteX0" fmla="*/ 0 w 7381875"/>
              <a:gd name="connsiteY0" fmla="*/ 1543050 h 1543050"/>
              <a:gd name="connsiteX1" fmla="*/ 7381875 w 7381875"/>
              <a:gd name="connsiteY1" fmla="*/ 1543050 h 1543050"/>
              <a:gd name="connsiteX2" fmla="*/ 66675 w 7381875"/>
              <a:gd name="connsiteY2" fmla="*/ 0 h 1543050"/>
              <a:gd name="connsiteX3" fmla="*/ 66675 w 7381875"/>
              <a:gd name="connsiteY3" fmla="*/ 1543050 h 1543050"/>
              <a:gd name="connsiteX0" fmla="*/ 6350 w 7315200"/>
              <a:gd name="connsiteY0" fmla="*/ 1539875 h 1543050"/>
              <a:gd name="connsiteX1" fmla="*/ 7315200 w 7315200"/>
              <a:gd name="connsiteY1" fmla="*/ 1543050 h 1543050"/>
              <a:gd name="connsiteX2" fmla="*/ 0 w 7315200"/>
              <a:gd name="connsiteY2" fmla="*/ 0 h 1543050"/>
              <a:gd name="connsiteX3" fmla="*/ 0 w 7315200"/>
              <a:gd name="connsiteY3" fmla="*/ 1543050 h 1543050"/>
            </a:gdLst>
            <a:ahLst/>
            <a:cxnLst>
              <a:cxn ang="0">
                <a:pos x="connsiteX0" y="connsiteY0"/>
              </a:cxn>
              <a:cxn ang="0">
                <a:pos x="connsiteX1" y="connsiteY1"/>
              </a:cxn>
              <a:cxn ang="0">
                <a:pos x="connsiteX2" y="connsiteY2"/>
              </a:cxn>
              <a:cxn ang="0">
                <a:pos x="connsiteX3" y="connsiteY3"/>
              </a:cxn>
            </a:cxnLst>
            <a:rect l="l" t="t" r="r" b="b"/>
            <a:pathLst>
              <a:path w="7315200" h="1543050">
                <a:moveTo>
                  <a:pt x="6350" y="1539875"/>
                </a:moveTo>
                <a:lnTo>
                  <a:pt x="7315200" y="1543050"/>
                </a:lnTo>
                <a:lnTo>
                  <a:pt x="0" y="0"/>
                </a:lnTo>
                <a:lnTo>
                  <a:pt x="0" y="1543050"/>
                </a:lnTo>
              </a:path>
            </a:pathLst>
          </a:custGeom>
          <a:solidFill>
            <a:schemeClr val="accent3">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Freeform: Shape 13">
            <a:extLst>
              <a:ext uri="{FF2B5EF4-FFF2-40B4-BE49-F238E27FC236}">
                <a16:creationId xmlns:a16="http://schemas.microsoft.com/office/drawing/2014/main" id="{473F9C03-0FBA-4ECB-9E54-C049181023C2}"/>
              </a:ext>
            </a:extLst>
          </p:cNvPr>
          <p:cNvSpPr/>
          <p:nvPr/>
        </p:nvSpPr>
        <p:spPr>
          <a:xfrm rot="10800000">
            <a:off x="2071546" y="1419225"/>
            <a:ext cx="7383463" cy="1543050"/>
          </a:xfrm>
          <a:custGeom>
            <a:avLst/>
            <a:gdLst>
              <a:gd name="connsiteX0" fmla="*/ 0 w 7381875"/>
              <a:gd name="connsiteY0" fmla="*/ 1543050 h 1543050"/>
              <a:gd name="connsiteX1" fmla="*/ 7381875 w 7381875"/>
              <a:gd name="connsiteY1" fmla="*/ 1543050 h 1543050"/>
              <a:gd name="connsiteX2" fmla="*/ 66675 w 7381875"/>
              <a:gd name="connsiteY2" fmla="*/ 0 h 1543050"/>
              <a:gd name="connsiteX3" fmla="*/ 66675 w 7381875"/>
              <a:gd name="connsiteY3" fmla="*/ 1543050 h 1543050"/>
              <a:gd name="connsiteX0" fmla="*/ 6350 w 7315200"/>
              <a:gd name="connsiteY0" fmla="*/ 1539875 h 1543050"/>
              <a:gd name="connsiteX1" fmla="*/ 7315200 w 7315200"/>
              <a:gd name="connsiteY1" fmla="*/ 1543050 h 1543050"/>
              <a:gd name="connsiteX2" fmla="*/ 0 w 7315200"/>
              <a:gd name="connsiteY2" fmla="*/ 0 h 1543050"/>
              <a:gd name="connsiteX3" fmla="*/ 0 w 7315200"/>
              <a:gd name="connsiteY3" fmla="*/ 1543050 h 1543050"/>
            </a:gdLst>
            <a:ahLst/>
            <a:cxnLst>
              <a:cxn ang="0">
                <a:pos x="connsiteX0" y="connsiteY0"/>
              </a:cxn>
              <a:cxn ang="0">
                <a:pos x="connsiteX1" y="connsiteY1"/>
              </a:cxn>
              <a:cxn ang="0">
                <a:pos x="connsiteX2" y="connsiteY2"/>
              </a:cxn>
              <a:cxn ang="0">
                <a:pos x="connsiteX3" y="connsiteY3"/>
              </a:cxn>
            </a:cxnLst>
            <a:rect l="l" t="t" r="r" b="b"/>
            <a:pathLst>
              <a:path w="7315200" h="1543050">
                <a:moveTo>
                  <a:pt x="6350" y="1539875"/>
                </a:moveTo>
                <a:lnTo>
                  <a:pt x="7315200" y="1543050"/>
                </a:lnTo>
                <a:lnTo>
                  <a:pt x="0" y="0"/>
                </a:lnTo>
                <a:lnTo>
                  <a:pt x="0" y="1543050"/>
                </a:lnTo>
              </a:path>
            </a:pathLst>
          </a:custGeom>
          <a:solidFill>
            <a:schemeClr val="accent4">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TextBox 11">
            <a:extLst>
              <a:ext uri="{FF2B5EF4-FFF2-40B4-BE49-F238E27FC236}">
                <a16:creationId xmlns:a16="http://schemas.microsoft.com/office/drawing/2014/main" id="{EAEEF974-473B-42C5-8D89-0ED863CF9BAE}"/>
              </a:ext>
            </a:extLst>
          </p:cNvPr>
          <p:cNvSpPr txBox="1"/>
          <p:nvPr/>
        </p:nvSpPr>
        <p:spPr>
          <a:xfrm>
            <a:off x="2150920" y="2315946"/>
            <a:ext cx="3383280" cy="584775"/>
          </a:xfrm>
          <a:prstGeom prst="rect">
            <a:avLst/>
          </a:prstGeom>
          <a:noFill/>
        </p:spPr>
        <p:txBody>
          <a:bodyPr wrap="square" rtlCol="0">
            <a:spAutoFit/>
          </a:bodyPr>
          <a:lstStyle/>
          <a:p>
            <a:r>
              <a:rPr lang="nb-NO" sz="1600" b="1" dirty="0">
                <a:latin typeface="Arial" pitchFamily="34" charset="0"/>
                <a:cs typeface="Arial" pitchFamily="34" charset="0"/>
              </a:rPr>
              <a:t>Medarbeidernes innflytelse</a:t>
            </a:r>
          </a:p>
          <a:p>
            <a:r>
              <a:rPr lang="nb-NO" sz="1600" dirty="0">
                <a:latin typeface="Arial" pitchFamily="34" charset="0"/>
                <a:cs typeface="Arial" pitchFamily="34" charset="0"/>
              </a:rPr>
              <a:t>Grad av demokratisk lederstil</a:t>
            </a:r>
          </a:p>
        </p:txBody>
      </p:sp>
      <p:sp>
        <p:nvSpPr>
          <p:cNvPr id="15" name="TextBox 14">
            <a:extLst>
              <a:ext uri="{FF2B5EF4-FFF2-40B4-BE49-F238E27FC236}">
                <a16:creationId xmlns:a16="http://schemas.microsoft.com/office/drawing/2014/main" id="{5C6C3CE6-AF6B-4BC1-8947-14961E0F2ED8}"/>
              </a:ext>
            </a:extLst>
          </p:cNvPr>
          <p:cNvSpPr txBox="1"/>
          <p:nvPr/>
        </p:nvSpPr>
        <p:spPr>
          <a:xfrm>
            <a:off x="5925043" y="1605976"/>
            <a:ext cx="3383280" cy="584775"/>
          </a:xfrm>
          <a:prstGeom prst="rect">
            <a:avLst/>
          </a:prstGeom>
          <a:noFill/>
        </p:spPr>
        <p:txBody>
          <a:bodyPr wrap="square" rtlCol="0">
            <a:spAutoFit/>
          </a:bodyPr>
          <a:lstStyle/>
          <a:p>
            <a:pPr algn="r"/>
            <a:r>
              <a:rPr lang="nb-NO" sz="1600" b="1" dirty="0">
                <a:latin typeface="Arial" pitchFamily="34" charset="0"/>
                <a:cs typeface="Arial" pitchFamily="34" charset="0"/>
              </a:rPr>
              <a:t>Lederens bruk av autoritet</a:t>
            </a:r>
          </a:p>
          <a:p>
            <a:pPr algn="r"/>
            <a:r>
              <a:rPr lang="nb-NO" sz="1600" dirty="0">
                <a:latin typeface="Arial" pitchFamily="34" charset="0"/>
                <a:cs typeface="Arial" pitchFamily="34" charset="0"/>
              </a:rPr>
              <a:t>Grad av autoritær lederstil</a:t>
            </a:r>
          </a:p>
        </p:txBody>
      </p:sp>
      <p:sp>
        <p:nvSpPr>
          <p:cNvPr id="16" name="TextBox 15">
            <a:extLst>
              <a:ext uri="{FF2B5EF4-FFF2-40B4-BE49-F238E27FC236}">
                <a16:creationId xmlns:a16="http://schemas.microsoft.com/office/drawing/2014/main" id="{6130B553-D9B9-46D1-B82B-A8B719EAF7C4}"/>
              </a:ext>
            </a:extLst>
          </p:cNvPr>
          <p:cNvSpPr txBox="1"/>
          <p:nvPr/>
        </p:nvSpPr>
        <p:spPr>
          <a:xfrm>
            <a:off x="2017354" y="4906198"/>
            <a:ext cx="8650646" cy="861774"/>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nb-NO" sz="2000" dirty="0">
                <a:latin typeface="Arial" pitchFamily="34" charset="0"/>
                <a:cs typeface="Arial" pitchFamily="34" charset="0"/>
              </a:rPr>
              <a:t>I kriser og i beredskap må måten å lede på tilpasses situasjonen</a:t>
            </a:r>
          </a:p>
          <a:p>
            <a:pPr marL="285750" indent="-285750">
              <a:spcAft>
                <a:spcPts val="1200"/>
              </a:spcAft>
              <a:buFont typeface="Arial" panose="020B0604020202020204" pitchFamily="34" charset="0"/>
              <a:buChar char="•"/>
            </a:pPr>
            <a:r>
              <a:rPr lang="nb-NO" sz="2000" dirty="0">
                <a:latin typeface="Arial" pitchFamily="34" charset="0"/>
                <a:cs typeface="Arial" pitchFamily="34" charset="0"/>
              </a:rPr>
              <a:t>Jo skarpere (mer kritisk) situasjon, jo mer autoritær ledelse kreves</a:t>
            </a:r>
          </a:p>
        </p:txBody>
      </p:sp>
      <p:sp>
        <p:nvSpPr>
          <p:cNvPr id="17" name="Rectangle 16">
            <a:extLst>
              <a:ext uri="{FF2B5EF4-FFF2-40B4-BE49-F238E27FC236}">
                <a16:creationId xmlns:a16="http://schemas.microsoft.com/office/drawing/2014/main" id="{15D75E85-3A19-4A98-8109-DAC616215FA2}"/>
              </a:ext>
            </a:extLst>
          </p:cNvPr>
          <p:cNvSpPr/>
          <p:nvPr/>
        </p:nvSpPr>
        <p:spPr>
          <a:xfrm>
            <a:off x="2082659" y="4128656"/>
            <a:ext cx="7383463" cy="387927"/>
          </a:xfrm>
          <a:prstGeom prst="rect">
            <a:avLst/>
          </a:prstGeom>
          <a:gradFill flip="none" rotWithShape="1">
            <a:gsLst>
              <a:gs pos="0">
                <a:srgbClr val="FF0000"/>
              </a:gs>
              <a:gs pos="100000">
                <a:schemeClr val="bg1">
                  <a:shade val="67500"/>
                  <a:satMod val="115000"/>
                </a:schemeClr>
              </a:gs>
              <a:gs pos="100000">
                <a:schemeClr val="bg1">
                  <a:shade val="100000"/>
                  <a:satMod val="115000"/>
                </a:schemeClr>
              </a:gs>
            </a:gsLst>
            <a:lin ang="108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dirty="0">
                <a:solidFill>
                  <a:schemeClr val="tx1"/>
                </a:solidFill>
              </a:rPr>
              <a:t>Grad av krise</a:t>
            </a:r>
          </a:p>
        </p:txBody>
      </p:sp>
    </p:spTree>
    <p:extLst>
      <p:ext uri="{BB962C8B-B14F-4D97-AF65-F5344CB8AC3E}">
        <p14:creationId xmlns:p14="http://schemas.microsoft.com/office/powerpoint/2010/main" val="1079893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7238" y="298303"/>
            <a:ext cx="8640762" cy="506344"/>
          </a:xfrm>
        </p:spPr>
        <p:txBody>
          <a:bodyPr>
            <a:noAutofit/>
          </a:bodyPr>
          <a:lstStyle/>
          <a:p>
            <a:r>
              <a:rPr lang="nb-NO" altLang="nb-NO" dirty="0">
                <a:solidFill>
                  <a:srgbClr val="211E1E"/>
                </a:solidFill>
                <a:latin typeface="Calibri" panose="020F0502020204030204" pitchFamily="34" charset="0"/>
              </a:rPr>
              <a:t>Ledelse – Demokratisk vs. autoritær</a:t>
            </a:r>
            <a:endParaRPr lang="en-US" dirty="0"/>
          </a:p>
        </p:txBody>
      </p:sp>
      <p:grpSp>
        <p:nvGrpSpPr>
          <p:cNvPr id="10" name="Group 9">
            <a:extLst>
              <a:ext uri="{FF2B5EF4-FFF2-40B4-BE49-F238E27FC236}">
                <a16:creationId xmlns:a16="http://schemas.microsoft.com/office/drawing/2014/main" id="{AC80C46A-B58A-4D63-9D2D-DAE5E6603B7F}"/>
              </a:ext>
            </a:extLst>
          </p:cNvPr>
          <p:cNvGrpSpPr/>
          <p:nvPr/>
        </p:nvGrpSpPr>
        <p:grpSpPr>
          <a:xfrm>
            <a:off x="2377917" y="1243584"/>
            <a:ext cx="2139001" cy="2196614"/>
            <a:chOff x="950976" y="1243584"/>
            <a:chExt cx="1900999" cy="1847024"/>
          </a:xfrm>
        </p:grpSpPr>
        <p:sp>
          <p:nvSpPr>
            <p:cNvPr id="18" name="Oval 17">
              <a:extLst>
                <a:ext uri="{FF2B5EF4-FFF2-40B4-BE49-F238E27FC236}">
                  <a16:creationId xmlns:a16="http://schemas.microsoft.com/office/drawing/2014/main" id="{1DA14C9F-FDBD-4DEE-BA1D-967A4B9322A6}"/>
                </a:ext>
              </a:extLst>
            </p:cNvPr>
            <p:cNvSpPr>
              <a:spLocks noChangeArrowheads="1"/>
            </p:cNvSpPr>
            <p:nvPr/>
          </p:nvSpPr>
          <p:spPr bwMode="auto">
            <a:xfrm>
              <a:off x="950976" y="1243584"/>
              <a:ext cx="1900999" cy="1847024"/>
            </a:xfrm>
            <a:prstGeom prst="ellipse">
              <a:avLst/>
            </a:prstGeom>
            <a:noFill/>
            <a:ln w="22225">
              <a:solidFill>
                <a:schemeClr val="tx1"/>
              </a:solidFill>
              <a:round/>
              <a:headEnd/>
              <a:tailEnd/>
            </a:ln>
          </p:spPr>
          <p:txBody>
            <a:bodyPr wrap="none" anchor="ctr"/>
            <a:ls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nb-NO"/>
            </a:p>
          </p:txBody>
        </p:sp>
        <p:sp>
          <p:nvSpPr>
            <p:cNvPr id="3" name="TextBox 2">
              <a:extLst>
                <a:ext uri="{FF2B5EF4-FFF2-40B4-BE49-F238E27FC236}">
                  <a16:creationId xmlns:a16="http://schemas.microsoft.com/office/drawing/2014/main" id="{97A99266-FBFE-443C-98C3-9DEF685ECF8C}"/>
                </a:ext>
              </a:extLst>
            </p:cNvPr>
            <p:cNvSpPr txBox="1"/>
            <p:nvPr/>
          </p:nvSpPr>
          <p:spPr>
            <a:xfrm>
              <a:off x="1212825" y="1982430"/>
              <a:ext cx="1453418" cy="336433"/>
            </a:xfrm>
            <a:prstGeom prst="rect">
              <a:avLst/>
            </a:prstGeom>
            <a:noFill/>
          </p:spPr>
          <p:txBody>
            <a:bodyPr wrap="none" rtlCol="0">
              <a:spAutoFit/>
            </a:bodyPr>
            <a:lstStyle/>
            <a:p>
              <a:r>
                <a:rPr lang="nb-NO" sz="2000" b="1" dirty="0">
                  <a:latin typeface="Arial" pitchFamily="34" charset="0"/>
                  <a:cs typeface="Arial" pitchFamily="34" charset="0"/>
                </a:rPr>
                <a:t>Normal drift</a:t>
              </a:r>
            </a:p>
          </p:txBody>
        </p:sp>
      </p:grpSp>
      <p:sp>
        <p:nvSpPr>
          <p:cNvPr id="21" name="Text Box 5">
            <a:extLst>
              <a:ext uri="{FF2B5EF4-FFF2-40B4-BE49-F238E27FC236}">
                <a16:creationId xmlns:a16="http://schemas.microsoft.com/office/drawing/2014/main" id="{43E53189-7042-4681-8C43-0EE25EA7C4F7}"/>
              </a:ext>
            </a:extLst>
          </p:cNvPr>
          <p:cNvSpPr txBox="1">
            <a:spLocks noChangeArrowheads="1"/>
          </p:cNvSpPr>
          <p:nvPr/>
        </p:nvSpPr>
        <p:spPr bwMode="auto">
          <a:xfrm>
            <a:off x="1121238" y="3570988"/>
            <a:ext cx="4790000" cy="2031325"/>
          </a:xfrm>
          <a:prstGeom prst="rect">
            <a:avLst/>
          </a:prstGeom>
          <a:noFill/>
          <a:ln w="22225" algn="ctr">
            <a:noFill/>
            <a:miter lim="800000"/>
            <a:headEnd/>
            <a:tailEnd/>
          </a:ln>
        </p:spPr>
        <p:txBody>
          <a:bodyPr wrap="square">
            <a:spAutoFit/>
          </a:bodyPr>
          <a:ls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0" hangingPunct="0">
              <a:buFontTx/>
              <a:buChar char="-"/>
            </a:pPr>
            <a:r>
              <a:rPr lang="nb-NO" dirty="0">
                <a:latin typeface="Verdana" pitchFamily="34" charset="0"/>
              </a:rPr>
              <a:t>Daglig ledelse</a:t>
            </a:r>
          </a:p>
          <a:p>
            <a:pPr eaLnBrk="0" hangingPunct="0">
              <a:buFontTx/>
              <a:buChar char="-"/>
            </a:pPr>
            <a:r>
              <a:rPr lang="nb-NO" dirty="0">
                <a:latin typeface="Verdana" pitchFamily="34" charset="0"/>
              </a:rPr>
              <a:t>Normal organisasjons struktur</a:t>
            </a:r>
          </a:p>
          <a:p>
            <a:pPr eaLnBrk="0" hangingPunct="0">
              <a:buFontTx/>
              <a:buChar char="-"/>
            </a:pPr>
            <a:r>
              <a:rPr lang="nb-NO" dirty="0">
                <a:latin typeface="Verdana" pitchFamily="34" charset="0"/>
              </a:rPr>
              <a:t>Oppmerksomhet på sikker og effektiv drift</a:t>
            </a:r>
          </a:p>
          <a:p>
            <a:pPr eaLnBrk="0" hangingPunct="0">
              <a:buFontTx/>
              <a:buChar char="-"/>
            </a:pPr>
            <a:r>
              <a:rPr lang="nb-NO" dirty="0">
                <a:latin typeface="Verdana" pitchFamily="34" charset="0"/>
              </a:rPr>
              <a:t>Tid til avklaringer </a:t>
            </a:r>
          </a:p>
          <a:p>
            <a:pPr eaLnBrk="0" hangingPunct="0">
              <a:buFontTx/>
              <a:buChar char="-"/>
            </a:pPr>
            <a:r>
              <a:rPr lang="nb-NO" dirty="0">
                <a:latin typeface="Verdana" pitchFamily="34" charset="0"/>
              </a:rPr>
              <a:t>Feil kan rettes opp</a:t>
            </a:r>
          </a:p>
          <a:p>
            <a:pPr eaLnBrk="0" hangingPunct="0">
              <a:buFontTx/>
              <a:buChar char="-"/>
            </a:pPr>
            <a:r>
              <a:rPr lang="nb-NO" dirty="0">
                <a:latin typeface="Verdana" pitchFamily="34" charset="0"/>
              </a:rPr>
              <a:t>Endringer kan gjennomføres</a:t>
            </a:r>
          </a:p>
        </p:txBody>
      </p:sp>
      <p:grpSp>
        <p:nvGrpSpPr>
          <p:cNvPr id="23" name="Group 22">
            <a:extLst>
              <a:ext uri="{FF2B5EF4-FFF2-40B4-BE49-F238E27FC236}">
                <a16:creationId xmlns:a16="http://schemas.microsoft.com/office/drawing/2014/main" id="{935B90EB-2E78-41E2-9EFF-3E6254229AB9}"/>
              </a:ext>
            </a:extLst>
          </p:cNvPr>
          <p:cNvGrpSpPr/>
          <p:nvPr/>
        </p:nvGrpSpPr>
        <p:grpSpPr>
          <a:xfrm>
            <a:off x="6220281" y="1253888"/>
            <a:ext cx="5144405" cy="4479103"/>
            <a:chOff x="4515186" y="1253887"/>
            <a:chExt cx="4572000" cy="3766256"/>
          </a:xfrm>
        </p:grpSpPr>
        <p:grpSp>
          <p:nvGrpSpPr>
            <p:cNvPr id="6" name="Group 5">
              <a:extLst>
                <a:ext uri="{FF2B5EF4-FFF2-40B4-BE49-F238E27FC236}">
                  <a16:creationId xmlns:a16="http://schemas.microsoft.com/office/drawing/2014/main" id="{2E66F0D5-FD5A-4D12-AD33-50074933E194}"/>
                </a:ext>
              </a:extLst>
            </p:cNvPr>
            <p:cNvGrpSpPr/>
            <p:nvPr/>
          </p:nvGrpSpPr>
          <p:grpSpPr>
            <a:xfrm>
              <a:off x="5000961" y="1253887"/>
              <a:ext cx="1800225" cy="1752155"/>
              <a:chOff x="4247007" y="1291018"/>
              <a:chExt cx="1800225" cy="1752155"/>
            </a:xfrm>
          </p:grpSpPr>
          <p:sp>
            <p:nvSpPr>
              <p:cNvPr id="20" name="Oval 19">
                <a:extLst>
                  <a:ext uri="{FF2B5EF4-FFF2-40B4-BE49-F238E27FC236}">
                    <a16:creationId xmlns:a16="http://schemas.microsoft.com/office/drawing/2014/main" id="{CB2FE1BC-0BE9-4F63-A794-E5D137A388DE}"/>
                  </a:ext>
                </a:extLst>
              </p:cNvPr>
              <p:cNvSpPr>
                <a:spLocks noChangeArrowheads="1"/>
              </p:cNvSpPr>
              <p:nvPr/>
            </p:nvSpPr>
            <p:spPr bwMode="auto">
              <a:xfrm>
                <a:off x="4247007" y="1291018"/>
                <a:ext cx="1800225" cy="1752155"/>
              </a:xfrm>
              <a:prstGeom prst="ellipse">
                <a:avLst/>
              </a:prstGeom>
              <a:noFill/>
              <a:ln w="22225">
                <a:solidFill>
                  <a:srgbClr val="EA1515"/>
                </a:solidFill>
                <a:prstDash val="lgDash"/>
                <a:round/>
                <a:headEnd/>
                <a:tailEnd/>
              </a:ln>
            </p:spPr>
            <p:txBody>
              <a:bodyPr wrap="none" anchor="ctr"/>
              <a:ls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0" hangingPunct="0">
                  <a:spcBef>
                    <a:spcPct val="20000"/>
                  </a:spcBef>
                  <a:buFontTx/>
                  <a:buChar char="•"/>
                </a:pPr>
                <a:endParaRPr lang="nb-NO" sz="3200">
                  <a:latin typeface="Times New Roman" pitchFamily="18" charset="0"/>
                </a:endParaRPr>
              </a:p>
            </p:txBody>
          </p:sp>
          <p:sp>
            <p:nvSpPr>
              <p:cNvPr id="4" name="TextBox 3">
                <a:extLst>
                  <a:ext uri="{FF2B5EF4-FFF2-40B4-BE49-F238E27FC236}">
                    <a16:creationId xmlns:a16="http://schemas.microsoft.com/office/drawing/2014/main" id="{4C1502AF-F588-446E-B927-181B897469BF}"/>
                  </a:ext>
                </a:extLst>
              </p:cNvPr>
              <p:cNvSpPr txBox="1"/>
              <p:nvPr/>
            </p:nvSpPr>
            <p:spPr>
              <a:xfrm>
                <a:off x="4449615" y="1934132"/>
                <a:ext cx="1395008" cy="543468"/>
              </a:xfrm>
              <a:prstGeom prst="rect">
                <a:avLst/>
              </a:prstGeom>
              <a:noFill/>
            </p:spPr>
            <p:txBody>
              <a:bodyPr wrap="none" rtlCol="0">
                <a:spAutoFit/>
              </a:bodyPr>
              <a:lstStyle/>
              <a:p>
                <a:pPr algn="ctr"/>
                <a:r>
                  <a:rPr lang="nb-NO" b="1" dirty="0">
                    <a:solidFill>
                      <a:srgbClr val="FF0000"/>
                    </a:solidFill>
                    <a:latin typeface="Arial" pitchFamily="34" charset="0"/>
                    <a:cs typeface="Arial" pitchFamily="34" charset="0"/>
                  </a:rPr>
                  <a:t>Beredskaps-</a:t>
                </a:r>
              </a:p>
              <a:p>
                <a:pPr algn="ctr"/>
                <a:r>
                  <a:rPr lang="nb-NO" b="1" dirty="0">
                    <a:solidFill>
                      <a:srgbClr val="FF0000"/>
                    </a:solidFill>
                    <a:latin typeface="Arial" pitchFamily="34" charset="0"/>
                    <a:cs typeface="Arial" pitchFamily="34" charset="0"/>
                  </a:rPr>
                  <a:t>situasjon</a:t>
                </a:r>
              </a:p>
            </p:txBody>
          </p:sp>
        </p:grpSp>
        <p:sp>
          <p:nvSpPr>
            <p:cNvPr id="22" name="Text Box 6">
              <a:extLst>
                <a:ext uri="{FF2B5EF4-FFF2-40B4-BE49-F238E27FC236}">
                  <a16:creationId xmlns:a16="http://schemas.microsoft.com/office/drawing/2014/main" id="{CE509B57-37A1-4AF1-A122-F3B7C5BDC61D}"/>
                </a:ext>
              </a:extLst>
            </p:cNvPr>
            <p:cNvSpPr txBox="1">
              <a:spLocks noChangeArrowheads="1"/>
            </p:cNvSpPr>
            <p:nvPr/>
          </p:nvSpPr>
          <p:spPr bwMode="auto">
            <a:xfrm>
              <a:off x="4515186" y="3312102"/>
              <a:ext cx="4572000" cy="1708041"/>
            </a:xfrm>
            <a:prstGeom prst="rect">
              <a:avLst/>
            </a:prstGeom>
            <a:noFill/>
            <a:ln w="22225" algn="ctr">
              <a:noFill/>
              <a:miter lim="800000"/>
              <a:headEnd/>
              <a:tailEnd/>
            </a:ln>
          </p:spPr>
          <p:txBody>
            <a:bodyPr lIns="91440" tIns="45720" rIns="91440" bIns="45720" anchor="t">
              <a:spAutoFit/>
            </a:bodyPr>
            <a:ls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0" hangingPunct="0">
                <a:buFontTx/>
                <a:buChar char="-"/>
              </a:pPr>
              <a:r>
                <a:rPr lang="nb-NO" dirty="0">
                  <a:solidFill>
                    <a:srgbClr val="FF0000"/>
                  </a:solidFill>
                  <a:latin typeface="Verdana"/>
                  <a:ea typeface="Verdana"/>
                  <a:cs typeface="Verdana"/>
                </a:rPr>
                <a:t>Kommando/ daglig ledelse</a:t>
              </a:r>
            </a:p>
            <a:p>
              <a:pPr eaLnBrk="0" hangingPunct="0">
                <a:buFontTx/>
                <a:buChar char="-"/>
              </a:pPr>
              <a:r>
                <a:rPr lang="nb-NO" dirty="0">
                  <a:solidFill>
                    <a:srgbClr val="FF0000"/>
                  </a:solidFill>
                  <a:latin typeface="Verdana" pitchFamily="34" charset="0"/>
                </a:rPr>
                <a:t>Spisse organisasjon struktur</a:t>
              </a:r>
            </a:p>
            <a:p>
              <a:pPr eaLnBrk="0" hangingPunct="0">
                <a:buFontTx/>
                <a:buChar char="-"/>
              </a:pPr>
              <a:r>
                <a:rPr lang="nb-NO" dirty="0">
                  <a:solidFill>
                    <a:srgbClr val="FF0000"/>
                  </a:solidFill>
                  <a:latin typeface="Verdana" pitchFamily="34" charset="0"/>
                </a:rPr>
                <a:t>Oppmerksomhet på proaktive løsninger</a:t>
              </a:r>
            </a:p>
            <a:p>
              <a:pPr eaLnBrk="0" hangingPunct="0">
                <a:buFontTx/>
                <a:buChar char="-"/>
              </a:pPr>
              <a:r>
                <a:rPr lang="nb-NO" dirty="0">
                  <a:solidFill>
                    <a:srgbClr val="FF0000"/>
                  </a:solidFill>
                  <a:latin typeface="Verdana" pitchFamily="34" charset="0"/>
                </a:rPr>
                <a:t>Liten tid til avklaringer </a:t>
              </a:r>
            </a:p>
            <a:p>
              <a:pPr eaLnBrk="0" hangingPunct="0">
                <a:buFontTx/>
                <a:buChar char="-"/>
              </a:pPr>
              <a:r>
                <a:rPr lang="nb-NO" dirty="0">
                  <a:solidFill>
                    <a:srgbClr val="FF0000"/>
                  </a:solidFill>
                  <a:latin typeface="Verdana" pitchFamily="34" charset="0"/>
                </a:rPr>
                <a:t>Feil kan få andre konsekvenser</a:t>
              </a:r>
            </a:p>
            <a:p>
              <a:pPr eaLnBrk="0" hangingPunct="0">
                <a:buFontTx/>
                <a:buChar char="-"/>
              </a:pPr>
              <a:r>
                <a:rPr lang="nb-NO" dirty="0">
                  <a:solidFill>
                    <a:srgbClr val="FF0000"/>
                  </a:solidFill>
                  <a:latin typeface="Verdana" pitchFamily="34" charset="0"/>
                </a:rPr>
                <a:t>Konsekvenser kan eskalere </a:t>
              </a:r>
            </a:p>
            <a:p>
              <a:pPr eaLnBrk="0" hangingPunct="0">
                <a:buFontTx/>
                <a:buChar char="-"/>
              </a:pPr>
              <a:r>
                <a:rPr lang="nb-NO" dirty="0">
                  <a:solidFill>
                    <a:srgbClr val="FF0000"/>
                  </a:solidFill>
                  <a:latin typeface="Verdana" pitchFamily="34" charset="0"/>
                </a:rPr>
                <a:t>Behov for andre resurser  </a:t>
              </a:r>
            </a:p>
          </p:txBody>
        </p:sp>
      </p:grpSp>
      <p:cxnSp>
        <p:nvCxnSpPr>
          <p:cNvPr id="25" name="Straight Connector 24">
            <a:extLst>
              <a:ext uri="{FF2B5EF4-FFF2-40B4-BE49-F238E27FC236}">
                <a16:creationId xmlns:a16="http://schemas.microsoft.com/office/drawing/2014/main" id="{459779A3-3350-4C1E-B104-FA520A211E13}"/>
              </a:ext>
            </a:extLst>
          </p:cNvPr>
          <p:cNvCxnSpPr>
            <a:cxnSpLocks/>
          </p:cNvCxnSpPr>
          <p:nvPr/>
        </p:nvCxnSpPr>
        <p:spPr>
          <a:xfrm>
            <a:off x="5911238" y="1253888"/>
            <a:ext cx="0" cy="4479103"/>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62760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7238" y="298303"/>
            <a:ext cx="8640762" cy="506344"/>
          </a:xfrm>
        </p:spPr>
        <p:txBody>
          <a:bodyPr>
            <a:noAutofit/>
          </a:bodyPr>
          <a:lstStyle/>
          <a:p>
            <a:r>
              <a:rPr lang="nb-NO" altLang="nb-NO" dirty="0">
                <a:solidFill>
                  <a:srgbClr val="211E1E"/>
                </a:solidFill>
                <a:latin typeface="Calibri" panose="020F0502020204030204" pitchFamily="34" charset="0"/>
              </a:rPr>
              <a:t>Ledelse – Demokratisk vs. autoritær</a:t>
            </a:r>
            <a:endParaRPr lang="en-US" dirty="0"/>
          </a:p>
        </p:txBody>
      </p:sp>
      <p:sp>
        <p:nvSpPr>
          <p:cNvPr id="13" name="Rectangle 12">
            <a:extLst>
              <a:ext uri="{FF2B5EF4-FFF2-40B4-BE49-F238E27FC236}">
                <a16:creationId xmlns:a16="http://schemas.microsoft.com/office/drawing/2014/main" id="{465E0B40-B042-4BCB-813A-CCEEA1DC9A7F}"/>
              </a:ext>
            </a:extLst>
          </p:cNvPr>
          <p:cNvSpPr>
            <a:spLocks noChangeArrowheads="1"/>
          </p:cNvSpPr>
          <p:nvPr/>
        </p:nvSpPr>
        <p:spPr bwMode="auto">
          <a:xfrm>
            <a:off x="1738186" y="943071"/>
            <a:ext cx="8569325" cy="4319587"/>
          </a:xfrm>
          <a:prstGeom prst="rect">
            <a:avLst/>
          </a:prstGeom>
          <a:noFill/>
          <a:ln w="9525">
            <a:noFill/>
            <a:miter lim="800000"/>
            <a:headEnd/>
            <a:tailEnd/>
          </a:ln>
          <a:effectLst/>
        </p:spPr>
        <p:txBody>
          <a:bodyPr lIns="92075" tIns="46038" rIns="92075" bIns="46038" anchor="t"/>
          <a:ls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742950" lvl="1" indent="-285750">
              <a:spcBef>
                <a:spcPct val="20000"/>
              </a:spcBef>
              <a:buClr>
                <a:schemeClr val="tx1"/>
              </a:buClr>
              <a:defRPr/>
            </a:pPr>
            <a:endParaRPr lang="nb-NO" sz="2000" b="1" u="sng" dirty="0"/>
          </a:p>
          <a:p>
            <a:pPr marL="742950" lvl="1" indent="-285750">
              <a:spcBef>
                <a:spcPct val="20000"/>
              </a:spcBef>
              <a:buClr>
                <a:schemeClr val="tx1"/>
              </a:buClr>
              <a:defRPr/>
            </a:pPr>
            <a:r>
              <a:rPr lang="nb-NO" sz="2000" b="1" dirty="0"/>
              <a:t>Første møte:	                        </a:t>
            </a:r>
            <a:endParaRPr lang="nb-NO" sz="2000" b="1">
              <a:cs typeface="Calibri"/>
            </a:endParaRPr>
          </a:p>
          <a:p>
            <a:pPr marL="742950" lvl="1" indent="-285750">
              <a:spcBef>
                <a:spcPct val="20000"/>
              </a:spcBef>
              <a:buClr>
                <a:schemeClr val="tx1"/>
              </a:buClr>
              <a:buFontTx/>
              <a:buChar char="•"/>
              <a:defRPr/>
            </a:pPr>
            <a:r>
              <a:rPr lang="nb-NO" sz="2000" dirty="0"/>
              <a:t>Hva har skjedd?                               Umiddelbare aksjoner   </a:t>
            </a:r>
            <a:endParaRPr lang="nb-NO" sz="2000">
              <a:cs typeface="Calibri"/>
            </a:endParaRPr>
          </a:p>
          <a:p>
            <a:pPr marL="742950" lvl="1" indent="-285750">
              <a:spcBef>
                <a:spcPct val="20000"/>
              </a:spcBef>
              <a:buClr>
                <a:schemeClr val="tx1"/>
              </a:buClr>
              <a:buFontTx/>
              <a:buChar char="•"/>
              <a:defRPr/>
            </a:pPr>
            <a:r>
              <a:rPr lang="nb-NO" sz="2000" dirty="0"/>
              <a:t>Ulykkes-potensialet?                         </a:t>
            </a:r>
            <a:br>
              <a:rPr lang="nb-NO" sz="2000" dirty="0"/>
            </a:br>
            <a:br>
              <a:rPr lang="nb-NO" sz="2000" dirty="0"/>
            </a:br>
            <a:endParaRPr lang="nb-NO" sz="2000">
              <a:cs typeface="Calibri"/>
            </a:endParaRPr>
          </a:p>
          <a:p>
            <a:pPr marL="742950" lvl="1" indent="-285750">
              <a:spcBef>
                <a:spcPct val="20000"/>
              </a:spcBef>
              <a:buClr>
                <a:schemeClr val="tx1"/>
              </a:buClr>
              <a:buFontTx/>
              <a:buChar char="•"/>
              <a:defRPr/>
            </a:pPr>
            <a:r>
              <a:rPr lang="nb-NO" sz="2000" dirty="0"/>
              <a:t>Hva gjør vi?</a:t>
            </a:r>
            <a:endParaRPr lang="nb-NO" sz="2000">
              <a:cs typeface="Calibri"/>
            </a:endParaRPr>
          </a:p>
          <a:p>
            <a:pPr marL="742950" lvl="1" indent="-285750">
              <a:spcBef>
                <a:spcPct val="20000"/>
              </a:spcBef>
              <a:buClr>
                <a:schemeClr val="tx1"/>
              </a:buClr>
              <a:buFontTx/>
              <a:buChar char="•"/>
              <a:defRPr/>
            </a:pPr>
            <a:r>
              <a:rPr lang="nb-NO" sz="2000" dirty="0"/>
              <a:t>Hva trenger vi?</a:t>
            </a:r>
            <a:endParaRPr lang="nb-NO" sz="2000">
              <a:cs typeface="Calibri"/>
            </a:endParaRPr>
          </a:p>
          <a:p>
            <a:pPr marL="742950" lvl="1" indent="-285750">
              <a:spcBef>
                <a:spcPct val="20000"/>
              </a:spcBef>
              <a:buClr>
                <a:schemeClr val="tx1"/>
              </a:buClr>
              <a:buFontTx/>
              <a:buChar char="•"/>
              <a:defRPr/>
            </a:pPr>
            <a:r>
              <a:rPr lang="nb-NO" sz="2000" dirty="0"/>
              <a:t>Varsling                                             Sette fokus</a:t>
            </a:r>
            <a:endParaRPr lang="nb-NO" sz="2000" dirty="0">
              <a:cs typeface="Calibri"/>
            </a:endParaRPr>
          </a:p>
          <a:p>
            <a:pPr marL="742950" lvl="1" indent="-285750">
              <a:spcBef>
                <a:spcPct val="20000"/>
              </a:spcBef>
              <a:buClr>
                <a:schemeClr val="tx1"/>
              </a:buClr>
              <a:buFontTx/>
              <a:buChar char="•"/>
              <a:defRPr/>
            </a:pPr>
            <a:r>
              <a:rPr lang="nb-NO" sz="2000" dirty="0"/>
              <a:t>Nedstengningsnivå</a:t>
            </a:r>
            <a:endParaRPr lang="nb-NO" sz="2000">
              <a:cs typeface="Calibri"/>
            </a:endParaRPr>
          </a:p>
          <a:p>
            <a:pPr marL="742950" lvl="1" indent="-285750">
              <a:spcBef>
                <a:spcPct val="20000"/>
              </a:spcBef>
              <a:buClr>
                <a:schemeClr val="tx1"/>
              </a:buClr>
              <a:buFontTx/>
              <a:buChar char="•"/>
              <a:defRPr/>
            </a:pPr>
            <a:r>
              <a:rPr lang="nb-NO" sz="2000" dirty="0"/>
              <a:t>Været, med eller mot oss?</a:t>
            </a:r>
            <a:br>
              <a:rPr lang="nb-NO" sz="2000" dirty="0"/>
            </a:br>
            <a:r>
              <a:rPr lang="nb-NO" sz="2000" dirty="0"/>
              <a:t>Tilgjengelige livbåter? </a:t>
            </a:r>
            <a:br>
              <a:rPr lang="nb-NO" sz="2000" dirty="0"/>
            </a:br>
            <a:endParaRPr lang="en-GB" sz="2000" dirty="0"/>
          </a:p>
          <a:p>
            <a:pPr lvl="1">
              <a:spcBef>
                <a:spcPct val="20000"/>
              </a:spcBef>
              <a:buClr>
                <a:schemeClr val="tx1"/>
              </a:buClr>
              <a:defRPr/>
            </a:pPr>
            <a:br>
              <a:rPr lang="en-GB" sz="2000" dirty="0"/>
            </a:br>
            <a:r>
              <a:rPr lang="en-GB" sz="3600" dirty="0"/>
              <a:t>             </a:t>
            </a:r>
            <a:r>
              <a:rPr lang="en-GB" sz="3600" dirty="0" err="1"/>
              <a:t>Mennesker</a:t>
            </a:r>
            <a:r>
              <a:rPr lang="en-GB" sz="3600" dirty="0"/>
              <a:t> – </a:t>
            </a:r>
            <a:r>
              <a:rPr lang="en-GB" sz="3600" dirty="0" err="1"/>
              <a:t>Miljø</a:t>
            </a:r>
            <a:r>
              <a:rPr lang="en-GB" sz="3600" dirty="0"/>
              <a:t> - </a:t>
            </a:r>
            <a:r>
              <a:rPr lang="en-GB" sz="3600" dirty="0" err="1"/>
              <a:t>Materiell</a:t>
            </a:r>
            <a:r>
              <a:rPr lang="en-GB" sz="3600" dirty="0"/>
              <a:t> </a:t>
            </a:r>
            <a:endParaRPr lang="nb-NO" sz="2000" dirty="0"/>
          </a:p>
        </p:txBody>
      </p:sp>
      <p:cxnSp>
        <p:nvCxnSpPr>
          <p:cNvPr id="10" name="Straight Connector 9">
            <a:extLst>
              <a:ext uri="{FF2B5EF4-FFF2-40B4-BE49-F238E27FC236}">
                <a16:creationId xmlns:a16="http://schemas.microsoft.com/office/drawing/2014/main" id="{D602714B-2DE6-415F-909A-A286D62B9212}"/>
              </a:ext>
            </a:extLst>
          </p:cNvPr>
          <p:cNvCxnSpPr>
            <a:cxnSpLocks/>
          </p:cNvCxnSpPr>
          <p:nvPr/>
        </p:nvCxnSpPr>
        <p:spPr>
          <a:xfrm>
            <a:off x="5580017" y="1431321"/>
            <a:ext cx="0" cy="3831337"/>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84080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3178" y="298303"/>
            <a:ext cx="9194822" cy="506344"/>
          </a:xfrm>
        </p:spPr>
        <p:txBody>
          <a:bodyPr>
            <a:noAutofit/>
          </a:bodyPr>
          <a:lstStyle/>
          <a:p>
            <a:r>
              <a:rPr lang="nb-NO" altLang="nb-NO" dirty="0">
                <a:solidFill>
                  <a:srgbClr val="211E1E"/>
                </a:solidFill>
                <a:latin typeface="Calibri" panose="020F0502020204030204" pitchFamily="34" charset="0"/>
              </a:rPr>
              <a:t>Ledelse</a:t>
            </a:r>
            <a:endParaRPr lang="en-US" dirty="0"/>
          </a:p>
        </p:txBody>
      </p:sp>
      <p:sp>
        <p:nvSpPr>
          <p:cNvPr id="13" name="Rectangle 8"/>
          <p:cNvSpPr txBox="1">
            <a:spLocks noChangeArrowheads="1"/>
          </p:cNvSpPr>
          <p:nvPr/>
        </p:nvSpPr>
        <p:spPr bwMode="auto">
          <a:xfrm>
            <a:off x="1473178" y="2628113"/>
            <a:ext cx="8363671" cy="1232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182563" indent="-182563"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ea typeface="+mn-ea"/>
                <a:cs typeface="+mn-cs"/>
              </a:defRPr>
            </a:lvl1pPr>
            <a:lvl2pPr marL="685800" indent="-228600"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2pPr>
            <a:lvl3pPr marL="1089025" indent="-20002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3pPr>
            <a:lvl4pPr marL="1581150" indent="-236538"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4pPr>
            <a:lvl5pPr marL="20097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5pPr>
            <a:lvl6pPr marL="24669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6pPr>
            <a:lvl7pPr marL="29241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7pPr>
            <a:lvl8pPr marL="33813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8pPr>
            <a:lvl9pPr marL="38385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9pPr>
          </a:lstStyle>
          <a:p>
            <a:pPr marL="0" indent="0">
              <a:buSzPct val="80000"/>
              <a:buNone/>
            </a:pPr>
            <a:r>
              <a:rPr lang="nb-NO" altLang="zh-CN" sz="2000" b="1" kern="0" dirty="0">
                <a:solidFill>
                  <a:schemeClr val="tx1"/>
                </a:solidFill>
                <a:ea typeface="宋体" panose="02010600030101010101" pitchFamily="2" charset="-122"/>
              </a:rPr>
              <a:t>Diskuter følgende</a:t>
            </a:r>
            <a:endParaRPr lang="nb-NO" altLang="zh-CN" sz="2000" kern="0" dirty="0">
              <a:solidFill>
                <a:schemeClr val="tx1"/>
              </a:solidFill>
              <a:ea typeface="宋体" panose="02010600030101010101" pitchFamily="2" charset="-122"/>
            </a:endParaRPr>
          </a:p>
          <a:p>
            <a:r>
              <a:rPr lang="nb-NO" altLang="nb-NO" sz="2000" dirty="0"/>
              <a:t>Hvordan fremstå som en tydelig og trygg leder i en krisesituasjon?</a:t>
            </a:r>
          </a:p>
          <a:p>
            <a:r>
              <a:rPr lang="nb-NO" altLang="nb-NO" sz="2000" dirty="0"/>
              <a:t>Hva kjennetegner god ledelse i en slik kritisk situasjon?</a:t>
            </a:r>
          </a:p>
          <a:p>
            <a:pPr marL="0" indent="0">
              <a:buSzPct val="80000"/>
              <a:buNone/>
            </a:pPr>
            <a:endParaRPr lang="nb-NO" altLang="zh-CN" sz="2000" kern="0" dirty="0">
              <a:solidFill>
                <a:schemeClr val="tx1"/>
              </a:solidFill>
              <a:highlight>
                <a:srgbClr val="FFFF00"/>
              </a:highlight>
              <a:ea typeface="宋体" panose="02010600030101010101" pitchFamily="2" charset="-122"/>
            </a:endParaRPr>
          </a:p>
        </p:txBody>
      </p:sp>
      <p:pic>
        <p:nvPicPr>
          <p:cNvPr id="3" name="Picture 2">
            <a:extLst>
              <a:ext uri="{FF2B5EF4-FFF2-40B4-BE49-F238E27FC236}">
                <a16:creationId xmlns:a16="http://schemas.microsoft.com/office/drawing/2014/main" id="{4E7A2938-1AD2-4C4F-8845-BAFF4FA6BA62}"/>
              </a:ext>
            </a:extLst>
          </p:cNvPr>
          <p:cNvPicPr>
            <a:picLocks noChangeAspect="1"/>
          </p:cNvPicPr>
          <p:nvPr/>
        </p:nvPicPr>
        <p:blipFill>
          <a:blip r:embed="rId3"/>
          <a:stretch>
            <a:fillRect/>
          </a:stretch>
        </p:blipFill>
        <p:spPr>
          <a:xfrm>
            <a:off x="9299047" y="1295141"/>
            <a:ext cx="2068163" cy="1823466"/>
          </a:xfrm>
          <a:prstGeom prst="rect">
            <a:avLst/>
          </a:prstGeom>
        </p:spPr>
      </p:pic>
      <p:sp>
        <p:nvSpPr>
          <p:cNvPr id="5" name="Rectangle 8">
            <a:extLst>
              <a:ext uri="{FF2B5EF4-FFF2-40B4-BE49-F238E27FC236}">
                <a16:creationId xmlns:a16="http://schemas.microsoft.com/office/drawing/2014/main" id="{DD5A043B-D3D1-4851-8E8E-4C536CA5F8EC}"/>
              </a:ext>
            </a:extLst>
          </p:cNvPr>
          <p:cNvSpPr txBox="1">
            <a:spLocks noChangeArrowheads="1"/>
          </p:cNvSpPr>
          <p:nvPr/>
        </p:nvSpPr>
        <p:spPr bwMode="auto">
          <a:xfrm>
            <a:off x="1473178" y="1123668"/>
            <a:ext cx="5714951" cy="1165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182563" indent="-182563"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ea typeface="+mn-ea"/>
                <a:cs typeface="+mn-cs"/>
              </a:defRPr>
            </a:lvl1pPr>
            <a:lvl2pPr marL="685800" indent="-228600"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2pPr>
            <a:lvl3pPr marL="1089025" indent="-20002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3pPr>
            <a:lvl4pPr marL="1581150" indent="-236538"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4pPr>
            <a:lvl5pPr marL="20097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5pPr>
            <a:lvl6pPr marL="24669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6pPr>
            <a:lvl7pPr marL="29241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7pPr>
            <a:lvl8pPr marL="33813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8pPr>
            <a:lvl9pPr marL="38385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9pPr>
          </a:lstStyle>
          <a:p>
            <a:pPr marL="0" indent="0">
              <a:buSzPct val="80000"/>
              <a:buNone/>
            </a:pPr>
            <a:r>
              <a:rPr lang="nb-NO" altLang="zh-CN" sz="2000" b="1" kern="0" dirty="0">
                <a:solidFill>
                  <a:schemeClr val="tx1"/>
                </a:solidFill>
                <a:ea typeface="宋体" panose="02010600030101010101" pitchFamily="2" charset="-122"/>
              </a:rPr>
              <a:t>Potensielle utfordringer </a:t>
            </a:r>
          </a:p>
          <a:p>
            <a:pPr>
              <a:buSzPct val="80000"/>
            </a:pPr>
            <a:r>
              <a:rPr lang="nb-NO" altLang="nb-NO" sz="2000" dirty="0"/>
              <a:t>Personell som blir utsatt for press og blir stresset, vil kunne opptre irrasjonelt</a:t>
            </a:r>
            <a:endParaRPr lang="nb-NO" altLang="zh-CN" sz="2000" kern="0" dirty="0">
              <a:solidFill>
                <a:schemeClr val="tx1"/>
              </a:solidFill>
              <a:highlight>
                <a:srgbClr val="FFFF00"/>
              </a:highlight>
              <a:ea typeface="宋体" panose="02010600030101010101" pitchFamily="2" charset="-122"/>
            </a:endParaRPr>
          </a:p>
        </p:txBody>
      </p:sp>
      <p:grpSp>
        <p:nvGrpSpPr>
          <p:cNvPr id="4" name="Group 3">
            <a:extLst>
              <a:ext uri="{FF2B5EF4-FFF2-40B4-BE49-F238E27FC236}">
                <a16:creationId xmlns:a16="http://schemas.microsoft.com/office/drawing/2014/main" id="{785F70C4-E3E3-4127-888F-0F1FCA2F7040}"/>
              </a:ext>
            </a:extLst>
          </p:cNvPr>
          <p:cNvGrpSpPr/>
          <p:nvPr/>
        </p:nvGrpSpPr>
        <p:grpSpPr>
          <a:xfrm>
            <a:off x="1473178" y="4199880"/>
            <a:ext cx="6885853" cy="1768396"/>
            <a:chOff x="503238" y="4179822"/>
            <a:chExt cx="6885853" cy="1768396"/>
          </a:xfrm>
        </p:grpSpPr>
        <p:sp>
          <p:nvSpPr>
            <p:cNvPr id="6" name="Rectangle 8">
              <a:extLst>
                <a:ext uri="{FF2B5EF4-FFF2-40B4-BE49-F238E27FC236}">
                  <a16:creationId xmlns:a16="http://schemas.microsoft.com/office/drawing/2014/main" id="{87AEEA9C-D32E-4A2A-8302-69E46DC832F8}"/>
                </a:ext>
              </a:extLst>
            </p:cNvPr>
            <p:cNvSpPr txBox="1">
              <a:spLocks noChangeArrowheads="1"/>
            </p:cNvSpPr>
            <p:nvPr/>
          </p:nvSpPr>
          <p:spPr bwMode="auto">
            <a:xfrm>
              <a:off x="503238" y="4179822"/>
              <a:ext cx="2618653" cy="1768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182563" indent="-182563"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ea typeface="+mn-ea"/>
                  <a:cs typeface="+mn-cs"/>
                </a:defRPr>
              </a:lvl1pPr>
              <a:lvl2pPr marL="685800" indent="-228600"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2pPr>
              <a:lvl3pPr marL="1089025" indent="-20002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3pPr>
              <a:lvl4pPr marL="1581150" indent="-236538"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4pPr>
              <a:lvl5pPr marL="20097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5pPr>
              <a:lvl6pPr marL="24669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6pPr>
              <a:lvl7pPr marL="29241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7pPr>
              <a:lvl8pPr marL="33813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8pPr>
              <a:lvl9pPr marL="38385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9pPr>
            </a:lstStyle>
            <a:p>
              <a:pPr marL="0" indent="0">
                <a:buSzPct val="80000"/>
                <a:buNone/>
              </a:pPr>
              <a:r>
                <a:rPr lang="nb-NO" altLang="zh-CN" sz="2000" b="1" kern="0" dirty="0">
                  <a:solidFill>
                    <a:schemeClr val="tx1"/>
                  </a:solidFill>
                  <a:ea typeface="宋体" panose="02010600030101010101" pitchFamily="2" charset="-122"/>
                </a:rPr>
                <a:t>Stikkord</a:t>
              </a:r>
              <a:endParaRPr lang="nb-NO" altLang="zh-CN" sz="2000" kern="0" dirty="0">
                <a:solidFill>
                  <a:schemeClr val="tx1"/>
                </a:solidFill>
                <a:ea typeface="宋体" panose="02010600030101010101" pitchFamily="2" charset="-122"/>
              </a:endParaRPr>
            </a:p>
            <a:p>
              <a:r>
                <a:rPr lang="nb-NO" altLang="nb-NO" sz="2000" dirty="0"/>
                <a:t>Rolig og behersket</a:t>
              </a:r>
            </a:p>
            <a:p>
              <a:r>
                <a:rPr lang="nb-NO" altLang="nb-NO" sz="2000" dirty="0"/>
                <a:t>God disiplin</a:t>
              </a:r>
            </a:p>
            <a:p>
              <a:r>
                <a:rPr lang="nb-NO" altLang="nb-NO" sz="2000" dirty="0"/>
                <a:t>Tydelig og bestemt</a:t>
              </a:r>
              <a:endParaRPr lang="nb-NO" altLang="nb-NO" sz="2000" kern="0" dirty="0">
                <a:solidFill>
                  <a:schemeClr val="tx1"/>
                </a:solidFill>
                <a:ea typeface="宋体" panose="02010600030101010101" pitchFamily="2" charset="-122"/>
              </a:endParaRPr>
            </a:p>
          </p:txBody>
        </p:sp>
        <p:sp>
          <p:nvSpPr>
            <p:cNvPr id="7" name="Rectangle 8">
              <a:extLst>
                <a:ext uri="{FF2B5EF4-FFF2-40B4-BE49-F238E27FC236}">
                  <a16:creationId xmlns:a16="http://schemas.microsoft.com/office/drawing/2014/main" id="{ECDF0779-3D72-40ED-B0BC-9B5E7DBBA962}"/>
                </a:ext>
              </a:extLst>
            </p:cNvPr>
            <p:cNvSpPr txBox="1">
              <a:spLocks noChangeArrowheads="1"/>
            </p:cNvSpPr>
            <p:nvPr/>
          </p:nvSpPr>
          <p:spPr bwMode="auto">
            <a:xfrm>
              <a:off x="3939165" y="4179822"/>
              <a:ext cx="3449926" cy="1768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182563" indent="-182563"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ea typeface="+mn-ea"/>
                  <a:cs typeface="+mn-cs"/>
                </a:defRPr>
              </a:lvl1pPr>
              <a:lvl2pPr marL="685800" indent="-228600"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2pPr>
              <a:lvl3pPr marL="1089025" indent="-20002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3pPr>
              <a:lvl4pPr marL="1581150" indent="-236538"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4pPr>
              <a:lvl5pPr marL="20097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5pPr>
              <a:lvl6pPr marL="24669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6pPr>
              <a:lvl7pPr marL="29241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7pPr>
              <a:lvl8pPr marL="33813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8pPr>
              <a:lvl9pPr marL="38385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9pPr>
            </a:lstStyle>
            <a:p>
              <a:pPr marL="0" indent="0">
                <a:buSzPct val="80000"/>
                <a:buNone/>
              </a:pPr>
              <a:endParaRPr lang="nb-NO" altLang="zh-CN" sz="2000" b="1" kern="0" dirty="0">
                <a:solidFill>
                  <a:schemeClr val="tx1"/>
                </a:solidFill>
                <a:ea typeface="宋体" panose="02010600030101010101" pitchFamily="2" charset="-122"/>
              </a:endParaRPr>
            </a:p>
            <a:p>
              <a:r>
                <a:rPr lang="nb-NO" altLang="nb-NO" sz="2000" dirty="0"/>
                <a:t>Trygg i rollen</a:t>
              </a:r>
            </a:p>
            <a:p>
              <a:r>
                <a:rPr lang="nb-NO" altLang="nb-NO" sz="2000" dirty="0"/>
                <a:t>Vet hva han snakker om</a:t>
              </a:r>
            </a:p>
            <a:p>
              <a:r>
                <a:rPr lang="nb-NO" altLang="nb-NO" sz="2000" dirty="0"/>
                <a:t>Gir god informasjon</a:t>
              </a:r>
            </a:p>
            <a:p>
              <a:pPr marL="0" indent="0">
                <a:buSzPct val="80000"/>
                <a:buNone/>
              </a:pPr>
              <a:endParaRPr lang="nb-NO" altLang="zh-CN" sz="2000" kern="0" dirty="0">
                <a:solidFill>
                  <a:schemeClr val="tx1"/>
                </a:solidFill>
                <a:highlight>
                  <a:srgbClr val="FFFF00"/>
                </a:highlight>
                <a:ea typeface="宋体" panose="02010600030101010101" pitchFamily="2" charset="-122"/>
              </a:endParaRPr>
            </a:p>
          </p:txBody>
        </p:sp>
      </p:grpSp>
    </p:spTree>
    <p:extLst>
      <p:ext uri="{BB962C8B-B14F-4D97-AF65-F5344CB8AC3E}">
        <p14:creationId xmlns:p14="http://schemas.microsoft.com/office/powerpoint/2010/main" val="3948827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6544" y="252413"/>
            <a:ext cx="9230631" cy="671926"/>
          </a:xfrm>
        </p:spPr>
        <p:txBody>
          <a:bodyPr>
            <a:noAutofit/>
          </a:bodyPr>
          <a:lstStyle/>
          <a:p>
            <a:r>
              <a:rPr lang="nb-NO" altLang="nb-NO" dirty="0">
                <a:solidFill>
                  <a:srgbClr val="211E1E"/>
                </a:solidFill>
                <a:latin typeface="Calibri" panose="020F0502020204030204" pitchFamily="34" charset="0"/>
              </a:rPr>
              <a:t>Kommunikasjon</a:t>
            </a:r>
            <a:endParaRPr lang="en-US" dirty="0"/>
          </a:p>
        </p:txBody>
      </p:sp>
      <p:sp>
        <p:nvSpPr>
          <p:cNvPr id="18" name="Rectangle 3"/>
          <p:cNvSpPr txBox="1">
            <a:spLocks noChangeArrowheads="1"/>
          </p:cNvSpPr>
          <p:nvPr/>
        </p:nvSpPr>
        <p:spPr bwMode="auto">
          <a:xfrm>
            <a:off x="1186544" y="924339"/>
            <a:ext cx="9159196" cy="5356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182563" indent="-182563"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ea typeface="+mn-ea"/>
                <a:cs typeface="+mn-cs"/>
              </a:defRPr>
            </a:lvl1pPr>
            <a:lvl2pPr marL="685800" indent="-228600"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2pPr>
            <a:lvl3pPr marL="1089025" indent="-20002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3pPr>
            <a:lvl4pPr marL="1581150" indent="-236538"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4pPr>
            <a:lvl5pPr marL="20097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5pPr>
            <a:lvl6pPr marL="24669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6pPr>
            <a:lvl7pPr marL="29241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7pPr>
            <a:lvl8pPr marL="33813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8pPr>
            <a:lvl9pPr marL="38385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9pPr>
          </a:lstStyle>
          <a:p>
            <a:pPr marL="182245" indent="-182245">
              <a:buSzPct val="80000"/>
            </a:pPr>
            <a:r>
              <a:rPr lang="nb-NO" altLang="nb-NO" kern="0" dirty="0"/>
              <a:t>Leders kommunikasjon er avgjørende for passasjerenes opplevelse  </a:t>
            </a:r>
            <a:endParaRPr lang="nb-NO"/>
          </a:p>
          <a:p>
            <a:pPr marL="182245" indent="-182245">
              <a:buSzPct val="80000"/>
            </a:pPr>
            <a:r>
              <a:rPr lang="nb-NO" altLang="nb-NO" kern="0" dirty="0"/>
              <a:t>Både verbal og non-verbal kommunikasjon er  avgjørende for at du sender ut det rette budskapet </a:t>
            </a:r>
            <a:endParaRPr lang="nb-NO" altLang="nb-NO" kern="0" dirty="0">
              <a:cs typeface="Calibri" panose="020F0502020204030204"/>
            </a:endParaRPr>
          </a:p>
          <a:p>
            <a:pPr marL="0" indent="0">
              <a:buSzPct val="80000"/>
              <a:buNone/>
            </a:pPr>
            <a:r>
              <a:rPr lang="nb-NO" altLang="nb-NO" kern="0" dirty="0"/>
              <a:t>        -   55% formidles gjennom kroppsspråk</a:t>
            </a:r>
          </a:p>
          <a:p>
            <a:pPr lvl="1">
              <a:buSzPct val="80000"/>
            </a:pPr>
            <a:r>
              <a:rPr lang="nb-NO" altLang="nb-NO" kern="0" dirty="0"/>
              <a:t>38% formidles gjennom tonefall</a:t>
            </a:r>
          </a:p>
          <a:p>
            <a:pPr lvl="1">
              <a:buSzPct val="80000"/>
            </a:pPr>
            <a:r>
              <a:rPr lang="nb-NO" altLang="nb-NO" kern="0" dirty="0"/>
              <a:t>7% formidles gjennom ordene</a:t>
            </a:r>
          </a:p>
          <a:p>
            <a:pPr marL="502920" lvl="1" indent="-45720">
              <a:buSzPct val="80000"/>
              <a:buNone/>
            </a:pPr>
            <a:r>
              <a:rPr lang="nb-NO" altLang="nb-NO" kern="0" dirty="0"/>
              <a:t>Dette forsterkes ytterligere mht at det ofte vil være høyt støynivå enten pga. situasjonen på installasjonen, samt fra motor i livbåt.</a:t>
            </a:r>
            <a:endParaRPr lang="nb-NO" altLang="nb-NO" kern="0" dirty="0">
              <a:cs typeface="Calibri"/>
            </a:endParaRPr>
          </a:p>
          <a:p>
            <a:pPr marL="0" indent="0">
              <a:buSzPct val="80000"/>
              <a:buNone/>
            </a:pPr>
            <a:endParaRPr lang="nb-NO" altLang="nb-NO" b="1" kern="0" dirty="0"/>
          </a:p>
          <a:p>
            <a:pPr marL="0" indent="0">
              <a:buSzPct val="80000"/>
              <a:buNone/>
            </a:pPr>
            <a:r>
              <a:rPr lang="nb-NO" altLang="nb-NO" b="1" kern="0" dirty="0"/>
              <a:t>Diskusjonspunkter; </a:t>
            </a:r>
            <a:endParaRPr lang="nb-NO" altLang="nb-NO" b="1" kern="0" dirty="0">
              <a:highlight>
                <a:srgbClr val="FFFF00"/>
              </a:highlight>
            </a:endParaRPr>
          </a:p>
          <a:p>
            <a:pPr marL="182245" indent="-182245">
              <a:buSzPct val="80000"/>
            </a:pPr>
            <a:r>
              <a:rPr lang="nb-NO" altLang="nb-NO" dirty="0"/>
              <a:t>Riktig kommunikasjon - Hva er vesentlig informasjon? </a:t>
            </a:r>
            <a:endParaRPr lang="nb-NO" altLang="nb-NO" dirty="0">
              <a:cs typeface="Calibri" panose="020F0502020204030204"/>
            </a:endParaRPr>
          </a:p>
          <a:p>
            <a:pPr marL="182245" indent="-182245">
              <a:buSzPct val="80000"/>
            </a:pPr>
            <a:r>
              <a:rPr lang="nb-NO" altLang="nb-NO" dirty="0"/>
              <a:t>Hvordan være bevisst sin egen «non-verbal» kommunikasjon?</a:t>
            </a:r>
            <a:endParaRPr lang="nb-NO" altLang="nb-NO" dirty="0">
              <a:cs typeface="Calibri" panose="020F0502020204030204"/>
            </a:endParaRPr>
          </a:p>
          <a:p>
            <a:pPr marL="0" indent="0">
              <a:buSzPct val="80000"/>
              <a:buNone/>
            </a:pPr>
            <a:endParaRPr lang="nb-NO" altLang="nb-NO" dirty="0"/>
          </a:p>
          <a:p>
            <a:pPr marL="0" indent="0">
              <a:buSzPct val="80000"/>
              <a:buNone/>
            </a:pPr>
            <a:endParaRPr lang="nb-NO" altLang="nb-NO" sz="1600" kern="0" dirty="0"/>
          </a:p>
        </p:txBody>
      </p:sp>
      <p:pic>
        <p:nvPicPr>
          <p:cNvPr id="4" name="Picture 3" descr="C:\Users\christine.hopland\AppData\Local\Microsoft\Windows\Temporary Internet Files\Content.IE5\4ANIWRZH\MC900304815[1].wmf">
            <a:extLst>
              <a:ext uri="{FF2B5EF4-FFF2-40B4-BE49-F238E27FC236}">
                <a16:creationId xmlns:a16="http://schemas.microsoft.com/office/drawing/2014/main" id="{880DF149-AC97-4575-9EF2-EC3BF767DFC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16491" y="4293308"/>
            <a:ext cx="1518314" cy="1368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7020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3258" y="252413"/>
            <a:ext cx="9393917" cy="671926"/>
          </a:xfrm>
        </p:spPr>
        <p:txBody>
          <a:bodyPr>
            <a:noAutofit/>
          </a:bodyPr>
          <a:lstStyle/>
          <a:p>
            <a:r>
              <a:rPr lang="nb-NO" altLang="nb-NO" dirty="0">
                <a:solidFill>
                  <a:srgbClr val="211E1E"/>
                </a:solidFill>
                <a:latin typeface="Calibri" panose="020F0502020204030204" pitchFamily="34" charset="0"/>
              </a:rPr>
              <a:t>Kommunikasjon</a:t>
            </a:r>
            <a:endParaRPr lang="en-US" dirty="0"/>
          </a:p>
        </p:txBody>
      </p:sp>
      <p:sp>
        <p:nvSpPr>
          <p:cNvPr id="18" name="Rectangle 3"/>
          <p:cNvSpPr txBox="1">
            <a:spLocks noChangeArrowheads="1"/>
          </p:cNvSpPr>
          <p:nvPr/>
        </p:nvSpPr>
        <p:spPr bwMode="auto">
          <a:xfrm>
            <a:off x="1023258" y="924339"/>
            <a:ext cx="9322482" cy="5135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182563" indent="-182563"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ea typeface="+mn-ea"/>
                <a:cs typeface="+mn-cs"/>
              </a:defRPr>
            </a:lvl1pPr>
            <a:lvl2pPr marL="685800" indent="-228600"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2pPr>
            <a:lvl3pPr marL="1089025" indent="-20002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3pPr>
            <a:lvl4pPr marL="1581150" indent="-236538"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4pPr>
            <a:lvl5pPr marL="20097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5pPr>
            <a:lvl6pPr marL="24669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6pPr>
            <a:lvl7pPr marL="29241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7pPr>
            <a:lvl8pPr marL="33813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8pPr>
            <a:lvl9pPr marL="38385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9pPr>
          </a:lstStyle>
          <a:p>
            <a:pPr marL="0" indent="0">
              <a:buNone/>
            </a:pPr>
            <a:r>
              <a:rPr lang="nb-NO" dirty="0"/>
              <a:t>Gi klare og beroligende ordrer</a:t>
            </a:r>
          </a:p>
          <a:p>
            <a:pPr lvl="1"/>
            <a:r>
              <a:rPr lang="nb-NO" dirty="0"/>
              <a:t>En nødsituasjon i tidlig fase vil ofte kjennetegnes ved generell forvirring. </a:t>
            </a:r>
          </a:p>
          <a:p>
            <a:pPr lvl="1"/>
            <a:r>
              <a:rPr lang="nb-NO" dirty="0"/>
              <a:t>For å være effektiv, må instrukser til passasjerer i en nødsituasjon være korte, klare og formidlet i et relativt lavt toneleie. </a:t>
            </a:r>
            <a:br>
              <a:rPr lang="nb-NO" dirty="0"/>
            </a:br>
            <a:endParaRPr lang="nb-NO" dirty="0"/>
          </a:p>
          <a:p>
            <a:pPr marL="0" indent="0">
              <a:buNone/>
            </a:pPr>
            <a:r>
              <a:rPr lang="nb-NO" dirty="0"/>
              <a:t>I kommunikasjon med vanskelige </a:t>
            </a:r>
            <a:br>
              <a:rPr lang="nb-NO" dirty="0"/>
            </a:br>
            <a:r>
              <a:rPr lang="nb-NO" dirty="0"/>
              <a:t>passasjerer må du bruke en bestemt stemme. </a:t>
            </a:r>
            <a:br>
              <a:rPr lang="nb-NO" dirty="0"/>
            </a:br>
            <a:br>
              <a:rPr lang="nb-NO" dirty="0"/>
            </a:br>
            <a:r>
              <a:rPr lang="nb-NO" dirty="0"/>
              <a:t>Gi klare og beroligende ordrer forts.</a:t>
            </a:r>
          </a:p>
          <a:p>
            <a:pPr lvl="1"/>
            <a:r>
              <a:rPr lang="nb-NO" dirty="0"/>
              <a:t>Passasjerer kan ha svekket fatteevne for kompliserte beskjeder i en nødsituasjon.  </a:t>
            </a:r>
          </a:p>
          <a:p>
            <a:pPr lvl="1"/>
            <a:r>
              <a:rPr lang="nb-NO" dirty="0"/>
              <a:t>Det er derfor viktig at instrukser forblir korte og enkle. </a:t>
            </a:r>
          </a:p>
          <a:p>
            <a:pPr lvl="1"/>
            <a:r>
              <a:rPr lang="nb-NO" dirty="0"/>
              <a:t>Gjenta instrukser! </a:t>
            </a:r>
          </a:p>
          <a:p>
            <a:pPr lvl="2"/>
            <a:r>
              <a:rPr lang="nb-NO" dirty="0"/>
              <a:t>Repetisjon øker mulighetene for at passasjerer skal </a:t>
            </a:r>
            <a:br>
              <a:rPr lang="nb-NO" dirty="0"/>
            </a:br>
            <a:r>
              <a:rPr lang="nb-NO" dirty="0"/>
              <a:t>forstå ordre i en beredskapssituasjon.</a:t>
            </a:r>
          </a:p>
          <a:p>
            <a:pPr lvl="1"/>
            <a:r>
              <a:rPr lang="nb-NO" dirty="0"/>
              <a:t>Muntlige instrukser bør suppleres med </a:t>
            </a:r>
            <a:br>
              <a:rPr lang="nb-NO" dirty="0"/>
            </a:br>
            <a:r>
              <a:rPr lang="nb-NO" dirty="0"/>
              <a:t>kroppsspråk og håndsignaler.</a:t>
            </a:r>
          </a:p>
          <a:p>
            <a:pPr marL="457200" lvl="1" indent="0">
              <a:buNone/>
            </a:pPr>
            <a:br>
              <a:rPr lang="nb-NO" dirty="0"/>
            </a:br>
            <a:endParaRPr lang="nb-NO" dirty="0"/>
          </a:p>
        </p:txBody>
      </p:sp>
      <p:pic>
        <p:nvPicPr>
          <p:cNvPr id="4" name="Picture 3" descr="C:\Users\christine.hopland\AppData\Local\Microsoft\Windows\Temporary Internet Files\Content.IE5\4ANIWRZH\MC900304815[1].wmf">
            <a:extLst>
              <a:ext uri="{FF2B5EF4-FFF2-40B4-BE49-F238E27FC236}">
                <a16:creationId xmlns:a16="http://schemas.microsoft.com/office/drawing/2014/main" id="{C3FA44BC-2BFA-4536-8252-B4A5A58308D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16491" y="4366460"/>
            <a:ext cx="1518314" cy="1368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316375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3A0EB318EF091D47B638758FDD042563" ma:contentTypeVersion="6" ma:contentTypeDescription="Opprett et nytt dokument." ma:contentTypeScope="" ma:versionID="9a6ecec71e82b8a14e0eed60df84d799">
  <xsd:schema xmlns:xsd="http://www.w3.org/2001/XMLSchema" xmlns:xs="http://www.w3.org/2001/XMLSchema" xmlns:p="http://schemas.microsoft.com/office/2006/metadata/properties" xmlns:ns2="abb6d03b-b720-43ec-b5a3-4143cac4c03a" xmlns:ns3="54734a74-56dc-4a95-b4ca-4cff54663954" targetNamespace="http://schemas.microsoft.com/office/2006/metadata/properties" ma:root="true" ma:fieldsID="5b8da0236ee8ca7414532e91b11d70eb" ns2:_="" ns3:_="">
    <xsd:import namespace="abb6d03b-b720-43ec-b5a3-4143cac4c03a"/>
    <xsd:import namespace="54734a74-56dc-4a95-b4ca-4cff5466395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b6d03b-b720-43ec-b5a3-4143cac4c0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4734a74-56dc-4a95-b4ca-4cff54663954" elementFormDefault="qualified">
    <xsd:import namespace="http://schemas.microsoft.com/office/2006/documentManagement/types"/>
    <xsd:import namespace="http://schemas.microsoft.com/office/infopath/2007/PartnerControls"/>
    <xsd:element name="SharedWithUsers" ma:index="12"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EB1321-2C66-4269-B062-D7AFD9037FFE}">
  <ds:schemaRefs>
    <ds:schemaRef ds:uri="http://schemas.microsoft.com/sharepoint/v3/contenttype/forms"/>
  </ds:schemaRefs>
</ds:datastoreItem>
</file>

<file path=customXml/itemProps2.xml><?xml version="1.0" encoding="utf-8"?>
<ds:datastoreItem xmlns:ds="http://schemas.openxmlformats.org/officeDocument/2006/customXml" ds:itemID="{A36136DA-9067-475C-9ADC-14A33D65944F}">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F991AAB-E926-4D53-9175-87CC97C521C9}"/>
</file>

<file path=docProps/app.xml><?xml version="1.0" encoding="utf-8"?>
<Properties xmlns="http://schemas.openxmlformats.org/officeDocument/2006/extended-properties" xmlns:vt="http://schemas.openxmlformats.org/officeDocument/2006/docPropsVTypes">
  <TotalTime>369</TotalTime>
  <Words>1377</Words>
  <Application>Microsoft Office PowerPoint</Application>
  <PresentationFormat>Widescreen</PresentationFormat>
  <Paragraphs>196</Paragraphs>
  <Slides>16</Slides>
  <Notes>10</Notes>
  <HiddenSlides>0</HiddenSlides>
  <MMClips>0</MMClips>
  <ScaleCrop>false</ScaleCrop>
  <HeadingPairs>
    <vt:vector size="4" baseType="variant">
      <vt:variant>
        <vt:lpstr>Tema</vt:lpstr>
      </vt:variant>
      <vt:variant>
        <vt:i4>1</vt:i4>
      </vt:variant>
      <vt:variant>
        <vt:lpstr>Lysbildetitler</vt:lpstr>
      </vt:variant>
      <vt:variant>
        <vt:i4>16</vt:i4>
      </vt:variant>
    </vt:vector>
  </HeadingPairs>
  <TitlesOfParts>
    <vt:vector size="17" baseType="lpstr">
      <vt:lpstr>Office-tema</vt:lpstr>
      <vt:lpstr>MODULBASERT TRENING FOR  LIVBÅT PERSONELL  </vt:lpstr>
      <vt:lpstr>INNHOLD</vt:lpstr>
      <vt:lpstr>INNLEDNING</vt:lpstr>
      <vt:lpstr>Ledelse – Demokratisk vs. autoritær</vt:lpstr>
      <vt:lpstr>Ledelse – Demokratisk vs. autoritær</vt:lpstr>
      <vt:lpstr>Ledelse – Demokratisk vs. autoritær</vt:lpstr>
      <vt:lpstr>Ledelse</vt:lpstr>
      <vt:lpstr>Kommunikasjon</vt:lpstr>
      <vt:lpstr>Kommunikasjon</vt:lpstr>
      <vt:lpstr>Gruppeoppgave 1 </vt:lpstr>
      <vt:lpstr>Krisehåndtering – Press/Stress</vt:lpstr>
      <vt:lpstr>Krisehåndtering – Press/Stress</vt:lpstr>
      <vt:lpstr> Hvordan mestre eget stress? </vt:lpstr>
      <vt:lpstr> Hvordan håndtere stress hos passasjerer? </vt:lpstr>
      <vt:lpstr>Gruppeoppgave 2</vt:lpstr>
      <vt:lpstr>EVENTUELT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MODULBASERT TRENING FOR MOB BÅT PERSONELL</dc:title>
  <dc:creator>Marita R Dorga</dc:creator>
  <cp:lastModifiedBy>Målfrid Rønnevik</cp:lastModifiedBy>
  <cp:revision>39</cp:revision>
  <dcterms:created xsi:type="dcterms:W3CDTF">2018-10-31T09:41:16Z</dcterms:created>
  <dcterms:modified xsi:type="dcterms:W3CDTF">2021-11-01T14:51:05Z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0x0101003A0EB318EF091D47B638758FDD042563</vt:lpwstr>
  </property>
</Properties>
</file>