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72" r:id="rId8"/>
    <p:sldId id="275" r:id="rId9"/>
    <p:sldId id="276" r:id="rId10"/>
    <p:sldId id="277" r:id="rId11"/>
    <p:sldId id="278" r:id="rId12"/>
    <p:sldId id="279" r:id="rId13"/>
    <p:sldId id="27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6F19D-AD56-4FA9-8078-D4D2ED4DC5EE}" v="1" dt="2021-10-28T12:00:59.648"/>
    <p1510:client id="{FD8F1BAD-F5F4-4466-92DF-F428F57F5DA0}" v="58" dt="2021-05-20T12:41:4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e Abrahamsen" userId="S::ba@norog.no::1c245384-ced1-4b70-91eb-3fe4c3b75bf1" providerId="AD" clId="Web-{3E76F19D-AD56-4FA9-8078-D4D2ED4DC5EE}"/>
    <pc:docChg chg="modSld">
      <pc:chgData name="Benedikte Abrahamsen" userId="S::ba@norog.no::1c245384-ced1-4b70-91eb-3fe4c3b75bf1" providerId="AD" clId="Web-{3E76F19D-AD56-4FA9-8078-D4D2ED4DC5EE}" dt="2021-10-28T12:00:59.648" v="0" actId="20577"/>
      <pc:docMkLst>
        <pc:docMk/>
      </pc:docMkLst>
      <pc:sldChg chg="modSp">
        <pc:chgData name="Benedikte Abrahamsen" userId="S::ba@norog.no::1c245384-ced1-4b70-91eb-3fe4c3b75bf1" providerId="AD" clId="Web-{3E76F19D-AD56-4FA9-8078-D4D2ED4DC5EE}" dt="2021-10-28T12:00:59.648" v="0" actId="20577"/>
        <pc:sldMkLst>
          <pc:docMk/>
          <pc:sldMk cId="4252002789" sldId="279"/>
        </pc:sldMkLst>
        <pc:spChg chg="mod">
          <ac:chgData name="Benedikte Abrahamsen" userId="S::ba@norog.no::1c245384-ced1-4b70-91eb-3fe4c3b75bf1" providerId="AD" clId="Web-{3E76F19D-AD56-4FA9-8078-D4D2ED4DC5EE}" dt="2021-10-28T12:00:59.648" v="0" actId="20577"/>
          <ac:spMkLst>
            <pc:docMk/>
            <pc:sldMk cId="4252002789" sldId="279"/>
            <ac:spMk id="4" creationId="{00000000-0000-0000-0000-000000000000}"/>
          </ac:spMkLst>
        </pc:spChg>
      </pc:sldChg>
    </pc:docChg>
  </pc:docChgLst>
  <pc:docChgLst>
    <pc:chgData name="Benedikte Abrahamsen" userId="S::ba@norog.no::1c245384-ced1-4b70-91eb-3fe4c3b75bf1" providerId="AD" clId="Web-{FD8F1BAD-F5F4-4466-92DF-F428F57F5DA0}"/>
    <pc:docChg chg="modSld">
      <pc:chgData name="Benedikte Abrahamsen" userId="S::ba@norog.no::1c245384-ced1-4b70-91eb-3fe4c3b75bf1" providerId="AD" clId="Web-{FD8F1BAD-F5F4-4466-92DF-F428F57F5DA0}" dt="2021-05-20T12:41:49.199" v="27" actId="20577"/>
      <pc:docMkLst>
        <pc:docMk/>
      </pc:docMkLst>
      <pc:sldChg chg="modSp">
        <pc:chgData name="Benedikte Abrahamsen" userId="S::ba@norog.no::1c245384-ced1-4b70-91eb-3fe4c3b75bf1" providerId="AD" clId="Web-{FD8F1BAD-F5F4-4466-92DF-F428F57F5DA0}" dt="2021-05-20T12:40:25.041" v="1" actId="20577"/>
        <pc:sldMkLst>
          <pc:docMk/>
          <pc:sldMk cId="3449168685" sldId="258"/>
        </pc:sldMkLst>
        <pc:spChg chg="mod">
          <ac:chgData name="Benedikte Abrahamsen" userId="S::ba@norog.no::1c245384-ced1-4b70-91eb-3fe4c3b75bf1" providerId="AD" clId="Web-{FD8F1BAD-F5F4-4466-92DF-F428F57F5DA0}" dt="2021-05-20T12:40:25.041" v="1" actId="20577"/>
          <ac:spMkLst>
            <pc:docMk/>
            <pc:sldMk cId="3449168685" sldId="258"/>
            <ac:spMk id="3" creationId="{339CC1D4-5163-4CD2-8D51-1C4408455FF5}"/>
          </ac:spMkLst>
        </pc:spChg>
      </pc:sldChg>
      <pc:sldChg chg="modSp">
        <pc:chgData name="Benedikte Abrahamsen" userId="S::ba@norog.no::1c245384-ced1-4b70-91eb-3fe4c3b75bf1" providerId="AD" clId="Web-{FD8F1BAD-F5F4-4466-92DF-F428F57F5DA0}" dt="2021-05-20T12:40:33.385" v="4" actId="20577"/>
        <pc:sldMkLst>
          <pc:docMk/>
          <pc:sldMk cId="1293670693" sldId="259"/>
        </pc:sldMkLst>
        <pc:spChg chg="mod">
          <ac:chgData name="Benedikte Abrahamsen" userId="S::ba@norog.no::1c245384-ced1-4b70-91eb-3fe4c3b75bf1" providerId="AD" clId="Web-{FD8F1BAD-F5F4-4466-92DF-F428F57F5DA0}" dt="2021-05-20T12:40:33.385" v="4" actId="20577"/>
          <ac:spMkLst>
            <pc:docMk/>
            <pc:sldMk cId="1293670693" sldId="259"/>
            <ac:spMk id="2" creationId="{F05230CC-467E-426D-9009-AAE20B9193DC}"/>
          </ac:spMkLst>
        </pc:spChg>
      </pc:sldChg>
      <pc:sldChg chg="modSp">
        <pc:chgData name="Benedikte Abrahamsen" userId="S::ba@norog.no::1c245384-ced1-4b70-91eb-3fe4c3b75bf1" providerId="AD" clId="Web-{FD8F1BAD-F5F4-4466-92DF-F428F57F5DA0}" dt="2021-05-20T12:40:45.135" v="10" actId="20577"/>
        <pc:sldMkLst>
          <pc:docMk/>
          <pc:sldMk cId="3948827486" sldId="272"/>
        </pc:sldMkLst>
        <pc:spChg chg="mod">
          <ac:chgData name="Benedikte Abrahamsen" userId="S::ba@norog.no::1c245384-ced1-4b70-91eb-3fe4c3b75bf1" providerId="AD" clId="Web-{FD8F1BAD-F5F4-4466-92DF-F428F57F5DA0}" dt="2021-05-20T12:40:45.135" v="10" actId="20577"/>
          <ac:spMkLst>
            <pc:docMk/>
            <pc:sldMk cId="3948827486" sldId="272"/>
            <ac:spMk id="2" creationId="{00000000-0000-0000-0000-000000000000}"/>
          </ac:spMkLst>
        </pc:spChg>
        <pc:spChg chg="mod">
          <ac:chgData name="Benedikte Abrahamsen" userId="S::ba@norog.no::1c245384-ced1-4b70-91eb-3fe4c3b75bf1" providerId="AD" clId="Web-{FD8F1BAD-F5F4-4466-92DF-F428F57F5DA0}" dt="2021-05-20T12:40:40.775" v="9" actId="20577"/>
          <ac:spMkLst>
            <pc:docMk/>
            <pc:sldMk cId="3948827486" sldId="272"/>
            <ac:spMk id="3" creationId="{00000000-0000-0000-0000-000000000000}"/>
          </ac:spMkLst>
        </pc:spChg>
      </pc:sldChg>
      <pc:sldChg chg="modSp">
        <pc:chgData name="Benedikte Abrahamsen" userId="S::ba@norog.no::1c245384-ced1-4b70-91eb-3fe4c3b75bf1" providerId="AD" clId="Web-{FD8F1BAD-F5F4-4466-92DF-F428F57F5DA0}" dt="2021-05-20T12:41:03.979" v="15" actId="20577"/>
        <pc:sldMkLst>
          <pc:docMk/>
          <pc:sldMk cId="344936636" sldId="275"/>
        </pc:sldMkLst>
        <pc:spChg chg="mod">
          <ac:chgData name="Benedikte Abrahamsen" userId="S::ba@norog.no::1c245384-ced1-4b70-91eb-3fe4c3b75bf1" providerId="AD" clId="Web-{FD8F1BAD-F5F4-4466-92DF-F428F57F5DA0}" dt="2021-05-20T12:40:49.229" v="11" actId="20577"/>
          <ac:spMkLst>
            <pc:docMk/>
            <pc:sldMk cId="344936636" sldId="275"/>
            <ac:spMk id="2" creationId="{0ED91BDD-85FE-4E94-8683-CAF752852A7C}"/>
          </ac:spMkLst>
        </pc:spChg>
        <pc:spChg chg="mod">
          <ac:chgData name="Benedikte Abrahamsen" userId="S::ba@norog.no::1c245384-ced1-4b70-91eb-3fe4c3b75bf1" providerId="AD" clId="Web-{FD8F1BAD-F5F4-4466-92DF-F428F57F5DA0}" dt="2021-05-20T12:41:03.979" v="15" actId="20577"/>
          <ac:spMkLst>
            <pc:docMk/>
            <pc:sldMk cId="344936636" sldId="275"/>
            <ac:spMk id="3" creationId="{F92F1D43-5461-4095-816F-1B9DA914F6D1}"/>
          </ac:spMkLst>
        </pc:spChg>
      </pc:sldChg>
      <pc:sldChg chg="modSp">
        <pc:chgData name="Benedikte Abrahamsen" userId="S::ba@norog.no::1c245384-ced1-4b70-91eb-3fe4c3b75bf1" providerId="AD" clId="Web-{FD8F1BAD-F5F4-4466-92DF-F428F57F5DA0}" dt="2021-05-20T12:41:25.667" v="23" actId="20577"/>
        <pc:sldMkLst>
          <pc:docMk/>
          <pc:sldMk cId="916634461" sldId="277"/>
        </pc:sldMkLst>
        <pc:spChg chg="mod">
          <ac:chgData name="Benedikte Abrahamsen" userId="S::ba@norog.no::1c245384-ced1-4b70-91eb-3fe4c3b75bf1" providerId="AD" clId="Web-{FD8F1BAD-F5F4-4466-92DF-F428F57F5DA0}" dt="2021-05-20T12:41:14.854" v="17" actId="20577"/>
          <ac:spMkLst>
            <pc:docMk/>
            <pc:sldMk cId="916634461" sldId="277"/>
            <ac:spMk id="2" creationId="{00000000-0000-0000-0000-000000000000}"/>
          </ac:spMkLst>
        </pc:spChg>
        <pc:spChg chg="mod">
          <ac:chgData name="Benedikte Abrahamsen" userId="S::ba@norog.no::1c245384-ced1-4b70-91eb-3fe4c3b75bf1" providerId="AD" clId="Web-{FD8F1BAD-F5F4-4466-92DF-F428F57F5DA0}" dt="2021-05-20T12:41:25.667" v="23" actId="20577"/>
          <ac:spMkLst>
            <pc:docMk/>
            <pc:sldMk cId="916634461" sldId="277"/>
            <ac:spMk id="3" creationId="{00000000-0000-0000-0000-000000000000}"/>
          </ac:spMkLst>
        </pc:spChg>
      </pc:sldChg>
      <pc:sldChg chg="modSp">
        <pc:chgData name="Benedikte Abrahamsen" userId="S::ba@norog.no::1c245384-ced1-4b70-91eb-3fe4c3b75bf1" providerId="AD" clId="Web-{FD8F1BAD-F5F4-4466-92DF-F428F57F5DA0}" dt="2021-05-20T12:41:49.199" v="27" actId="20577"/>
        <pc:sldMkLst>
          <pc:docMk/>
          <pc:sldMk cId="4252002789" sldId="279"/>
        </pc:sldMkLst>
        <pc:spChg chg="mod">
          <ac:chgData name="Benedikte Abrahamsen" userId="S::ba@norog.no::1c245384-ced1-4b70-91eb-3fe4c3b75bf1" providerId="AD" clId="Web-{FD8F1BAD-F5F4-4466-92DF-F428F57F5DA0}" dt="2021-05-20T12:41:49.199" v="27" actId="20577"/>
          <ac:spMkLst>
            <pc:docMk/>
            <pc:sldMk cId="4252002789" sldId="279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DE538-86D2-4993-8E95-4BA5B96492EC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C9006-6D2A-46A7-8282-93CD600E6D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9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Arial" pitchFamily="34" charset="0"/>
              </a:rPr>
              <a:t>Slide </a:t>
            </a:r>
            <a:r>
              <a:rPr lang="nb-NO" b="1" dirty="0" err="1">
                <a:latin typeface="Arial" pitchFamily="34" charset="0"/>
              </a:rPr>
              <a:t>nr</a:t>
            </a:r>
            <a:r>
              <a:rPr lang="nb-NO" b="1" dirty="0">
                <a:latin typeface="Arial" pitchFamily="34" charset="0"/>
              </a:rPr>
              <a:t>	Forklaring					Tidsbruk (</a:t>
            </a:r>
            <a:r>
              <a:rPr lang="nb-NO" b="1" dirty="0" err="1">
                <a:latin typeface="Arial" pitchFamily="34" charset="0"/>
              </a:rPr>
              <a:t>ca</a:t>
            </a:r>
            <a:r>
              <a:rPr lang="nb-NO" b="1" dirty="0">
                <a:latin typeface="Arial" pitchFamily="34" charset="0"/>
              </a:rPr>
              <a:t>)</a:t>
            </a:r>
            <a:endParaRPr lang="nb-NO" dirty="0">
              <a:latin typeface="Arial" pitchFamily="34" charset="0"/>
            </a:endParaRPr>
          </a:p>
          <a:p>
            <a:r>
              <a:rPr lang="nb-NO" dirty="0">
                <a:latin typeface="Arial" pitchFamily="34" charset="0"/>
              </a:rPr>
              <a:t>4	Del inn i grupper og gi gruppeoppgave. Gjennomgå svar.		10-15 min</a:t>
            </a:r>
          </a:p>
          <a:p>
            <a:r>
              <a:rPr lang="nb-NO" dirty="0">
                <a:latin typeface="Arial" pitchFamily="34" charset="0"/>
              </a:rPr>
              <a:t>5	Fokuspunkter ved redning fra Livbåt/flåte med HK; Vis og gjennomgå	3-5 min</a:t>
            </a:r>
          </a:p>
          <a:p>
            <a:r>
              <a:rPr lang="nb-NO" dirty="0">
                <a:latin typeface="Arial" pitchFamily="34" charset="0"/>
              </a:rPr>
              <a:t>6	Del inn i grupper og gi gruppeoppgave. Gjennomgå svar		10-15 min</a:t>
            </a:r>
          </a:p>
          <a:p>
            <a:r>
              <a:rPr lang="nb-NO" dirty="0">
                <a:latin typeface="Arial" pitchFamily="34" charset="0"/>
              </a:rPr>
              <a:t>7	Vis figur og forklar. Bruk </a:t>
            </a:r>
            <a:r>
              <a:rPr lang="nb-NO" dirty="0" err="1">
                <a:latin typeface="Arial" pitchFamily="34" charset="0"/>
              </a:rPr>
              <a:t>evt</a:t>
            </a:r>
            <a:r>
              <a:rPr lang="nb-NO" dirty="0">
                <a:latin typeface="Arial" pitchFamily="34" charset="0"/>
              </a:rPr>
              <a:t> link til å vise detaljer fra Beredskapsfartøyet	5-10 min</a:t>
            </a:r>
          </a:p>
          <a:p>
            <a:r>
              <a:rPr lang="nb-NO" dirty="0">
                <a:latin typeface="Arial" pitchFamily="34" charset="0"/>
              </a:rPr>
              <a:t>8	Gjennomgå raskt punktene for overføring fra livbåt/flåte til fartøy når	3-5 min</a:t>
            </a:r>
            <a:br>
              <a:rPr lang="nb-NO" dirty="0">
                <a:latin typeface="Arial" pitchFamily="34" charset="0"/>
              </a:rPr>
            </a:br>
            <a:r>
              <a:rPr lang="nb-NO" dirty="0">
                <a:latin typeface="Arial" pitchFamily="34" charset="0"/>
              </a:rPr>
              <a:t>	inntrekning ikke er tilgjengelig (finnes ikke eller </a:t>
            </a:r>
            <a:r>
              <a:rPr lang="nb-NO" dirty="0" err="1">
                <a:latin typeface="Arial" pitchFamily="34" charset="0"/>
              </a:rPr>
              <a:t>pga</a:t>
            </a:r>
            <a:r>
              <a:rPr lang="nb-NO" dirty="0">
                <a:latin typeface="Arial" pitchFamily="34" charset="0"/>
              </a:rPr>
              <a:t> værbegrensninger)</a:t>
            </a:r>
          </a:p>
          <a:p>
            <a:r>
              <a:rPr lang="nb-NO" dirty="0">
                <a:latin typeface="Arial" pitchFamily="34" charset="0"/>
              </a:rPr>
              <a:t>9	Del inn i grupper og gi gruppeoppgave. 			10-15 min</a:t>
            </a:r>
          </a:p>
          <a:p>
            <a:r>
              <a:rPr lang="nb-NO" dirty="0">
                <a:latin typeface="Arial" pitchFamily="34" charset="0"/>
              </a:rPr>
              <a:t>10	Gjennomgang av oppgaver (oppdater sliden med punkter 		10-15 min</a:t>
            </a:r>
            <a:br>
              <a:rPr lang="nb-NO" dirty="0">
                <a:latin typeface="Arial" pitchFamily="34" charset="0"/>
              </a:rPr>
            </a:br>
            <a:r>
              <a:rPr lang="nb-NO" dirty="0">
                <a:latin typeface="Arial" pitchFamily="34" charset="0"/>
              </a:rPr>
              <a:t>	fra egen Beredskapsplan)</a:t>
            </a:r>
          </a:p>
          <a:p>
            <a:r>
              <a:rPr lang="nb-NO" dirty="0">
                <a:latin typeface="Arial" pitchFamily="34" charset="0"/>
              </a:rPr>
              <a:t>11	EVT + Evaluering	</a:t>
            </a:r>
          </a:p>
          <a:p>
            <a:endParaRPr lang="nb-NO" dirty="0">
              <a:latin typeface="Arial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C9006-6D2A-46A7-8282-93CD600E6D7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12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1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4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8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4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0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7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B2F5E6-0622-4E76-9EAE-C717B220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FE198D1-2ACC-4CA4-A191-B345CE010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820596-AAA0-453B-9782-AB329EE0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ED6DB4-FAE3-4E05-A0BC-9483E5F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C1FD82-DE7A-415E-B2BC-C2D135C5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33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E192C-50C5-4724-9B54-7AAF66FE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CFCE1F-3892-4752-AF04-99F10446F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384A41-4380-44EA-951F-19362FF1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7F7AC9-22A4-4A37-846F-5D775E97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062737-AB30-4A16-A6E4-880ED63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7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D285536-A3CF-491E-B6CE-FFD2BECA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82387D-26C5-4BE8-A5F4-C6803FAC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FB393F-F481-4FC7-B206-99E8BD86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B3F4F8-AAA5-41CA-809C-754EA77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FE54C3-9E48-47DB-A099-6DF4D179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9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120E5-580D-4A63-ABD8-C9271FF7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FB13AC-9481-403B-9358-06DA142C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D4C8A7-A7B8-4C15-BEA8-D2A4DC41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789F10-7730-4B2A-893C-11D8E7D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35DEF8-D333-419B-B176-2C8BC448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21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8AB61-AB16-453D-9E6A-8D453112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8D91D-855D-416B-B79C-088D0940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D96317-4139-4CD3-B5E3-90600EC0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62FE84-D220-4695-A568-A263C58C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2273E6-4C8B-4611-939C-CC9F11E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2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A20662-ED11-4BCC-9AE3-CB4C3E94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EAD452-28BE-41F4-AEDB-C558D02D5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714164-0702-46D4-AC53-1A8F0DCA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ECA567-ADAF-4F03-9A66-15F197A7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B972F7-2C09-419F-A2E6-6E93835C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DCA6FA-00E9-4B45-A875-60BB6B42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20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CA9505-BB07-44A0-8609-9D3F0FBD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B6BB24-2E55-4377-956C-91E6FB14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E71552-C683-4A7F-8CDF-0B667883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593F0BD-6A0F-450B-BC60-9EEF8087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EE4913-F053-46FF-8F2B-C11A9769A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14A7677-9A44-4439-A85E-21B5B801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C13A71-4B9C-4C97-84CC-140241D8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EA96B85-95BD-4E5B-917B-0B8C1351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E4ACB3-7521-480C-B1DE-D2E7CF66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D943E3-1FDD-411F-8BEC-7E00539C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9A4C23-AA38-4CE7-B8CE-A65D5662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FCF315-579F-4616-888C-14572E79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491B91B-F31B-4882-8F1C-FF182EAE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930D10-1241-4580-9727-A402A4D6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1E3A0E-274A-4709-BB26-9EC68D6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1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B811D9-AD2E-49A1-ACFB-9266B419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C700C9-2C38-43ED-91F3-7532479B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888AC7-E793-4D25-AFA7-3E5AD1D39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7BEB3F-C057-4D91-BB0A-6BF7EF20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E36D2B-D2A8-44FA-AA05-19197FE6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B26251-8D84-4F76-A7C9-ABA0C13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43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DAD24-A438-4C22-AE3A-DAC0BD62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005642-C2D0-4F9C-86D3-415456539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B7AEA6-1330-4F7A-A93D-74DB569AC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1B6C58-7E50-4DA8-82FB-99683265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0997C9C-6D75-405B-9594-07141921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774DCB-8F7D-4E39-9A28-52577F4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7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27D493-245F-4082-BD42-46B71E95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1F8601-CB00-44D9-B093-88DC788E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92C411-7891-4BD1-8294-6E872CD6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4015A4-9274-43FE-8530-99151BACA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252036-8628-4530-AE31-585CA1635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3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am.statoil.com/sites/ts-15529/OPSAFE/EMERG/_layouts/DocIdRedir.aspx?ID=5fa141ae-c9b0-40c1-bc6e-90467ea02776&amp;HintUrl=Forbedre+beredskapstrening+offshore/Livb%c3%a5t/Presentasjon+omr%c3%a5deberedskapsfart%c3%b8y1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A465B3-DFAA-4792-9E72-12A548F4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1935"/>
            <a:ext cx="9144000" cy="2387600"/>
          </a:xfrm>
        </p:spPr>
        <p:txBody>
          <a:bodyPr>
            <a:noAutofit/>
          </a:bodyPr>
          <a:lstStyle/>
          <a:p>
            <a:r>
              <a:rPr lang="nb-NO" sz="4400" dirty="0"/>
              <a:t>MODULBASERT TRENING FOR LIVBÅTPERSONELL </a:t>
            </a:r>
            <a:br>
              <a:rPr lang="en-US" sz="4400" dirty="0"/>
            </a:br>
            <a:endParaRPr lang="nb-NO" sz="4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E1FD86E-1F53-40C9-B8D5-3D8C9EBB16A5}"/>
              </a:ext>
            </a:extLst>
          </p:cNvPr>
          <p:cNvSpPr txBox="1">
            <a:spLocks/>
          </p:cNvSpPr>
          <p:nvPr/>
        </p:nvSpPr>
        <p:spPr>
          <a:xfrm>
            <a:off x="1524000" y="4844901"/>
            <a:ext cx="9906000" cy="1781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000" dirty="0"/>
              <a:t>MODUL: 7</a:t>
            </a:r>
            <a:br>
              <a:rPr lang="en-US" sz="4000" dirty="0"/>
            </a:br>
            <a:r>
              <a:rPr lang="nb-NO" altLang="nb-NO" sz="4000" dirty="0"/>
              <a:t>HELIKOPTEREVAKUERING OG REDNING FRA SJØ</a:t>
            </a:r>
          </a:p>
          <a:p>
            <a:pPr algn="l"/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2477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FE513C-00F6-4EA4-9267-1DF77CC6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EVENTUELT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D85007-E9C9-46D1-92AC-C62BD003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Gjennomgang av eventuelle punkter fra øvrige skift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9963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D7405-8586-420D-AF73-BB09E22C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9CC1D4-5163-4CD2-8D51-1C440845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45568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dirty="0"/>
              <a:t>Redning med helikopter fra livbåt &amp; flåte (inkl. gruppeoppgave)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Organisering og ledelse ved evakuering fra livbåt/ flåte til beredskapsfartøy </a:t>
            </a:r>
            <a:br>
              <a:rPr lang="nb-NO" sz="2000" dirty="0"/>
            </a:br>
            <a:r>
              <a:rPr lang="nb-NO" sz="2000" dirty="0"/>
              <a:t>(inkl. gruppeoppgave)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Evakuering med helikopter fra innretning (inkl. gruppeoppgave)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Eventuelt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Evaluering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/>
          </a:p>
          <a:p>
            <a:pPr marL="342900" indent="-342900">
              <a:buFont typeface="+mj-lt"/>
              <a:buAutoNum type="arabicPeriod"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491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230CC-467E-426D-9009-AAE20B9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GRUPPEOPPGAVE: REDNING FRA LIVBÅT TIL HELIKOPTER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543850-F1C3-49ED-8B9D-6B5E48CD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971"/>
            <a:ext cx="10515600" cy="4173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Dere har evakuert innretningen, og venter på assistanse for å bli evakuert (reddet fra livbåt til helikopter).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Hvordan vil denne redningen foregå og hvordan skal dere som mannskap organisere arbeidet?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9367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2" y="505682"/>
            <a:ext cx="10896600" cy="506344"/>
          </a:xfrm>
        </p:spPr>
        <p:txBody>
          <a:bodyPr>
            <a:normAutofit fontScale="90000"/>
          </a:bodyPr>
          <a:lstStyle/>
          <a:p>
            <a:r>
              <a:rPr lang="nb-NO" altLang="nb-NO" dirty="0">
                <a:solidFill>
                  <a:srgbClr val="211E1E"/>
                </a:solidFill>
                <a:latin typeface="Calibri Light"/>
                <a:cs typeface="Calibri Light"/>
              </a:rPr>
              <a:t>REDNING MED HELIKOPTER FRA LIVBÅT/ FLÅTE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372" y="1265198"/>
            <a:ext cx="97100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>
                <a:latin typeface="Arial" pitchFamily="34" charset="0"/>
                <a:cs typeface="Arial" pitchFamily="34" charset="0"/>
              </a:rPr>
              <a:t>Den mest sannsynlige måten å bli reddet på vil være Feltberedskapsfartøy, men </a:t>
            </a:r>
          </a:p>
          <a:p>
            <a:r>
              <a:rPr lang="nb-NO" dirty="0">
                <a:latin typeface="Arial"/>
                <a:cs typeface="Arial"/>
              </a:rPr>
              <a:t>situasjonen kan medføre at det må brukes helikopter. Ref. følgende er stikkord for dette: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2372" y="2064947"/>
            <a:ext cx="4741006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200" dirty="0">
                <a:ea typeface="宋体" panose="02010600030101010101" pitchFamily="2" charset="-122"/>
              </a:rPr>
              <a:t>Helikopter redningsmann leder alltid operasjonen med å ta opp passasjerer</a:t>
            </a:r>
            <a:endParaRPr lang="en-GB" altLang="zh-CN" sz="1200" dirty="0">
              <a:ea typeface="宋体" panose="02010600030101010101" pitchFamily="2" charset="-122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200" dirty="0">
                <a:ea typeface="宋体" panose="02010600030101010101" pitchFamily="2" charset="-122"/>
              </a:rPr>
              <a:t>Helikopteret vil gi beskjed om hvordan en skal forholde seg. Eksempler; </a:t>
            </a:r>
          </a:p>
          <a:p>
            <a:pPr marL="644525" lvl="1" indent="-285750">
              <a:buClr>
                <a:srgbClr val="A0A9BE"/>
              </a:buClr>
              <a:buFont typeface="Wingdings" panose="05000000000000000000" pitchFamily="2" charset="2"/>
              <a:buChar char="§"/>
            </a:pPr>
            <a:r>
              <a:rPr lang="nb-NO" altLang="zh-CN" sz="1200" dirty="0">
                <a:ea typeface="宋体" panose="02010600030101010101" pitchFamily="2" charset="-122"/>
              </a:rPr>
              <a:t>Din oppgave kan være å holde livbåten mot vinden med vinden 30 grader på babord (venstre) baug, absolutt stø kurs. Styr ikke etter helikopteret selv om det kan ha problem med å holde seg over deg. Hold nær full fart forover, helikopteret kan gå svært mye fortere, og manøvrerer best i hastighet</a:t>
            </a:r>
          </a:p>
          <a:p>
            <a:pPr marL="644525" lvl="1" indent="-285750">
              <a:buClr>
                <a:srgbClr val="A0A9BE"/>
              </a:buClr>
              <a:buFont typeface="Wingdings" panose="05000000000000000000" pitchFamily="2" charset="2"/>
              <a:buChar char="§"/>
            </a:pPr>
            <a:r>
              <a:rPr lang="nb-NO" altLang="zh-CN" sz="1200" dirty="0">
                <a:ea typeface="宋体" panose="02010600030101010101" pitchFamily="2" charset="-122"/>
              </a:rPr>
              <a:t>Alternativt kan dere få beskjed om å stoppe motor og bruke drivanker.</a:t>
            </a: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200" dirty="0">
                <a:ea typeface="宋体" panose="02010600030101010101" pitchFamily="2" charset="-122"/>
              </a:rPr>
              <a:t>Utpek to som kan gå opp på dekk og hjelpe redningsmann med å ta opp passasjerene. Disse skal ha på seg redningsline festet til båten. Husk oppgaven kan være fysisk krevende</a:t>
            </a: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200" dirty="0">
                <a:ea typeface="宋体" panose="02010600030101010101" pitchFamily="2" charset="-122"/>
              </a:rPr>
              <a:t>En av hjelpemennene skal ta tak i helikopterets </a:t>
            </a:r>
            <a:r>
              <a:rPr lang="nb-NO" altLang="zh-CN" sz="1200" dirty="0" err="1">
                <a:ea typeface="宋体" panose="02010600030101010101" pitchFamily="2" charset="-122"/>
              </a:rPr>
              <a:t>styreline</a:t>
            </a:r>
            <a:r>
              <a:rPr lang="nb-NO" altLang="zh-CN" sz="1200" dirty="0">
                <a:ea typeface="宋体" panose="02010600030101010101" pitchFamily="2" charset="-122"/>
              </a:rPr>
              <a:t> og holde denne</a:t>
            </a:r>
          </a:p>
          <a:p>
            <a:pPr marL="304800" indent="-304800">
              <a:buClr>
                <a:srgbClr val="A0A9BE"/>
              </a:buClr>
              <a:buFontTx/>
              <a:buAutoNum type="arabicPeriod" startAt="5"/>
            </a:pPr>
            <a:r>
              <a:rPr lang="nb-NO" altLang="zh-CN" sz="1200" dirty="0">
                <a:ea typeface="宋体" panose="02010600030101010101" pitchFamily="2" charset="-122"/>
              </a:rPr>
              <a:t>Hjelpemennene kommuniserer med helikopterets redningsmann. </a:t>
            </a:r>
            <a:r>
              <a:rPr lang="nb-NO" altLang="zh-CN" sz="1200" dirty="0" err="1">
                <a:ea typeface="宋体" panose="02010600030101010101" pitchFamily="2" charset="-122"/>
              </a:rPr>
              <a:t>Styrelinen</a:t>
            </a:r>
            <a:r>
              <a:rPr lang="nb-NO" altLang="zh-CN" sz="1200" dirty="0">
                <a:ea typeface="宋体" panose="02010600030101010101" pitchFamily="2" charset="-122"/>
              </a:rPr>
              <a:t> skal ligge ned i vannet og må ikke festes til båten. Holde den unna slik at den ikke kommer i propellen</a:t>
            </a:r>
            <a:endParaRPr lang="en-GB" altLang="zh-CN" sz="1200" dirty="0">
              <a:ea typeface="宋体" panose="02010600030101010101" pitchFamily="2" charset="-122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 startAt="5"/>
            </a:pPr>
            <a:r>
              <a:rPr lang="nb-NO" altLang="zh-CN" sz="1200" dirty="0">
                <a:ea typeface="宋体" panose="02010600030101010101" pitchFamily="2" charset="-122"/>
              </a:rPr>
              <a:t>Ha en ordinans under dekk som kan hjelpe deg og de oppe på dekk</a:t>
            </a:r>
            <a:endParaRPr lang="en-GB" altLang="zh-CN" sz="1200" dirty="0">
              <a:ea typeface="宋体" panose="02010600030101010101" pitchFamily="2" charset="-122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 startAt="5"/>
            </a:pPr>
            <a:r>
              <a:rPr lang="nb-NO" altLang="zh-CN" sz="1200" dirty="0">
                <a:ea typeface="宋体" panose="02010600030101010101" pitchFamily="2" charset="-122"/>
              </a:rPr>
              <a:t>Hold ro i båten og sørg for at det alltid er to passasjerer klar for oppheising</a:t>
            </a:r>
            <a:endParaRPr lang="nb-NO" altLang="nb-NO" sz="1200" dirty="0"/>
          </a:p>
        </p:txBody>
      </p:sp>
      <p:sp>
        <p:nvSpPr>
          <p:cNvPr id="5" name="Rectangle 4"/>
          <p:cNvSpPr/>
          <p:nvPr/>
        </p:nvSpPr>
        <p:spPr>
          <a:xfrm>
            <a:off x="5796411" y="3450560"/>
            <a:ext cx="4306175" cy="28931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400" dirty="0">
                <a:ea typeface="宋体" panose="02010600030101010101" pitchFamily="2" charset="-122"/>
              </a:rPr>
              <a:t>Sett ut drivanker i god tid før helikopter </a:t>
            </a:r>
            <a:r>
              <a:rPr lang="nb-NO" altLang="zh-CN" sz="1400" dirty="0" err="1">
                <a:ea typeface="宋体" panose="02010600030101010101" pitchFamily="2" charset="-122"/>
              </a:rPr>
              <a:t>pick</a:t>
            </a:r>
            <a:r>
              <a:rPr lang="nb-NO" altLang="zh-CN" sz="1400" dirty="0">
                <a:ea typeface="宋体" panose="02010600030101010101" pitchFamily="2" charset="-122"/>
              </a:rPr>
              <a:t>-up</a:t>
            </a: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400" dirty="0">
                <a:ea typeface="宋体" panose="02010600030101010101" pitchFamily="2" charset="-122"/>
              </a:rPr>
              <a:t>Hold ro i flåten og sørg for at det alltid er to passasjerer klar for oppheising </a:t>
            </a: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400" dirty="0">
                <a:ea typeface="宋体" panose="02010600030101010101" pitchFamily="2" charset="-122"/>
              </a:rPr>
              <a:t>Redningsdraktene skal være helt korrekt tatt på med alle glidelåser helt lukket</a:t>
            </a:r>
            <a:endParaRPr lang="en-GB" altLang="zh-CN" sz="1400" dirty="0">
              <a:ea typeface="宋体" panose="02010600030101010101" pitchFamily="2" charset="-122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zh-CN" sz="1400" dirty="0">
                <a:ea typeface="宋体" panose="02010600030101010101" pitchFamily="2" charset="-122"/>
              </a:rPr>
              <a:t>Forbered passasjerene på redning med helikopter i god tid. På grunn av støy er det ikke mulig å kommunisere med mer enn en av gangen når helikopteret henger over deg. Rop inn i øret</a:t>
            </a:r>
          </a:p>
          <a:p>
            <a:pPr marL="304800" indent="-304800">
              <a:buClr>
                <a:srgbClr val="A0A9BE"/>
              </a:buClr>
              <a:buFontTx/>
              <a:buAutoNum type="arabicPeriod" startAt="5"/>
            </a:pPr>
            <a:r>
              <a:rPr lang="nb-NO" altLang="zh-CN" sz="1400" dirty="0">
                <a:ea typeface="宋体" panose="02010600030101010101" pitchFamily="2" charset="-122"/>
              </a:rPr>
              <a:t>Ha alltid en mann ved din side (ordinans) som kan hjelpe deg med å gi beskjeder, holde utsikt etc. Husk at det er mye støy</a:t>
            </a:r>
          </a:p>
          <a:p>
            <a:pPr marL="304800" indent="-304800">
              <a:buClr>
                <a:srgbClr val="A0A9BE"/>
              </a:buClr>
              <a:buFontTx/>
              <a:buAutoNum type="arabicPeriod" startAt="5"/>
            </a:pPr>
            <a:r>
              <a:rPr lang="nb-NO" altLang="zh-CN" sz="1400" dirty="0">
                <a:ea typeface="宋体" panose="02010600030101010101" pitchFamily="2" charset="-122"/>
              </a:rPr>
              <a:t>Forviss deg om at flåten er tom for passasjerer</a:t>
            </a:r>
            <a:endParaRPr lang="en-GB" altLang="zh-CN" sz="1400" dirty="0"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1398" y="2244003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Fra livbåt</a:t>
            </a:r>
          </a:p>
          <a:p>
            <a:endParaRPr lang="nb-NO" b="1" dirty="0">
              <a:latin typeface="Arial" pitchFamily="34" charset="0"/>
              <a:cs typeface="Arial" pitchFamily="34" charset="0"/>
            </a:endParaRPr>
          </a:p>
          <a:p>
            <a:r>
              <a:rPr lang="nb-NO" b="1" dirty="0">
                <a:latin typeface="Arial" pitchFamily="34" charset="0"/>
                <a:cs typeface="Arial" pitchFamily="34" charset="0"/>
              </a:rPr>
              <a:t>		Fra flåte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53379" y="2429437"/>
            <a:ext cx="29801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67031" y="3167334"/>
            <a:ext cx="3572" cy="2832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6F0A5-E27C-4AE7-9404-840F79AE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08" y="2021428"/>
            <a:ext cx="2808514" cy="2314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91BDD-85FE-4E94-8683-CAF75285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982436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GRUPPEOPPGAVE:</a:t>
            </a:r>
            <a:br>
              <a:rPr lang="nb-NO" sz="4000" dirty="0"/>
            </a:br>
            <a:r>
              <a:rPr lang="nb-NO" sz="4000" dirty="0"/>
              <a:t>REDNING VIA BEREDSKAPSFARTØY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F1D43-5461-4095-816F-1B9DA914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587047"/>
            <a:ext cx="7748590" cy="445452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b-NO" u="sng" dirty="0"/>
              <a:t>For de installasjoner som har beredskapsfartøy som kan trekke inn livbåt:</a:t>
            </a:r>
            <a:endParaRPr lang="nb-NO" dirty="0"/>
          </a:p>
          <a:p>
            <a:pPr marL="0" indent="0">
              <a:buNone/>
            </a:pPr>
            <a:r>
              <a:rPr lang="nb-NO" dirty="0">
                <a:cs typeface="Arial" pitchFamily="34" charset="0"/>
              </a:rPr>
              <a:t>Dere har evakuert innretningen og skal forberede inntak</a:t>
            </a:r>
          </a:p>
          <a:p>
            <a:pPr marL="0" indent="0">
              <a:buNone/>
            </a:pPr>
            <a:r>
              <a:rPr lang="nb-NO" dirty="0">
                <a:cs typeface="Arial" pitchFamily="34" charset="0"/>
              </a:rPr>
              <a:t>av livbåt . Hvordan vil dere som mannskap forberede dette,</a:t>
            </a:r>
          </a:p>
          <a:p>
            <a:pPr marL="0" indent="0">
              <a:buNone/>
            </a:pPr>
            <a:r>
              <a:rPr lang="nb-NO" dirty="0">
                <a:cs typeface="Arial" pitchFamily="34" charset="0"/>
              </a:rPr>
              <a:t>og hvordan vil redningen bli organisert?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/>
              <a:t>For redning via beredskapsfartøy som ikke kan trekke inn livbåt: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dirty="0">
                <a:cs typeface="Arial" pitchFamily="34" charset="0"/>
              </a:rPr>
              <a:t>Dere har evakuert innretningen og skal forberede overføring av personell til Beredskapsfartøy. Hvordan vil dere som mannskap forberede dette,</a:t>
            </a:r>
          </a:p>
          <a:p>
            <a:pPr marL="0" indent="0">
              <a:buNone/>
            </a:pPr>
            <a:r>
              <a:rPr lang="nb-NO" dirty="0">
                <a:cs typeface="Arial" pitchFamily="34" charset="0"/>
              </a:rPr>
              <a:t>og hvordan vil redningen bli organisert? Utfordringer?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93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EAD1-BF74-46C5-85FE-BF5475FA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INNTREKNING AV LIVBÅT I BEREDSKAPSFARTØY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2BDB6D-7FB9-476C-BAF3-B794E9B3A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6698" y="1829693"/>
            <a:ext cx="6238603" cy="4318000"/>
          </a:xfrm>
          <a:prstGeom prst="rect">
            <a:avLst/>
          </a:prstGeom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84A5E701-6748-4FF7-B4A1-7AB48F9FE0F5}"/>
              </a:ext>
            </a:extLst>
          </p:cNvPr>
          <p:cNvSpPr txBox="1"/>
          <p:nvPr/>
        </p:nvSpPr>
        <p:spPr>
          <a:xfrm>
            <a:off x="2043545" y="6442365"/>
            <a:ext cx="3626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Link: Presentasjon av Feltberedskapsfartøy</a:t>
            </a:r>
          </a:p>
        </p:txBody>
      </p:sp>
    </p:spTree>
    <p:extLst>
      <p:ext uri="{BB962C8B-B14F-4D97-AF65-F5344CB8AC3E}">
        <p14:creationId xmlns:p14="http://schemas.microsoft.com/office/powerpoint/2010/main" val="276480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008" y="383041"/>
            <a:ext cx="8640762" cy="671926"/>
          </a:xfrm>
        </p:spPr>
        <p:txBody>
          <a:bodyPr>
            <a:normAutofit fontScale="90000"/>
          </a:bodyPr>
          <a:lstStyle/>
          <a:p>
            <a:r>
              <a:rPr lang="nb-NO" altLang="nb-NO" sz="2400" dirty="0">
                <a:solidFill>
                  <a:srgbClr val="211E1E"/>
                </a:solidFill>
                <a:latin typeface="Calibri Light"/>
                <a:cs typeface="Calibri Light"/>
              </a:rPr>
              <a:t>ORGANISERING OG LEDELSE VED EVAKUERING FRA LIVBÅT/ FLÅTE TIL BEREDSKAPSFARTØY (UTEN BRUK AV INNTREKKING)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7008" y="1232327"/>
            <a:ext cx="8875059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nb-NO" dirty="0"/>
              <a:t>Redning direkte over til beredskapsfartøy innebærer stor risiko for klemskader mellom livbåt og beredskapsfartøy.</a:t>
            </a: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nb-NO" dirty="0"/>
              <a:t>Du legger deg i le av beredskapsfartøyet. Beredskapsfartøyet kan sende sin MOB-båt bort til deg. En grei måte å komme opp i MOB-båten er at dine passasjerer hopper i vannet med livline fra MOB-båt og svømmer bort til denne. Dersom bølgene er små, kan dere selvfølgelig hoppe rett ned i MOB-båten. Det er stor fare for skade ved å krabbe ned i MOB-båten fra livbåten.</a:t>
            </a:r>
            <a:endParaRPr lang="nb-NO" altLang="nb-NO" dirty="0">
              <a:cs typeface="Calibri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/>
            </a:pPr>
            <a:r>
              <a:rPr lang="nb-NO" altLang="nb-NO" dirty="0"/>
              <a:t>Sørg for å to sterke personer klare til å være mannskap oppe på dekk, begge med redningsline festet til livbåten.</a:t>
            </a:r>
            <a:endParaRPr lang="nb-NO" altLang="nb-NO" dirty="0">
              <a:cs typeface="Calibri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 startAt="4"/>
            </a:pPr>
            <a:r>
              <a:rPr lang="nb-NO" altLang="nb-NO" dirty="0"/>
              <a:t>La dine dekksfolk lede selve overføringen, du følger med fra din styreposisjon.</a:t>
            </a:r>
            <a:endParaRPr lang="nb-NO" altLang="nb-NO" dirty="0">
              <a:cs typeface="Calibri" panose="020F0502020204030204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 startAt="4"/>
            </a:pPr>
            <a:r>
              <a:rPr lang="nb-NO" altLang="nb-NO" dirty="0"/>
              <a:t>Forviss deg om at båten er tom for passasjerer.</a:t>
            </a:r>
            <a:endParaRPr lang="nb-NO" altLang="nb-NO" dirty="0">
              <a:cs typeface="Calibri" panose="020F0502020204030204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 startAt="4"/>
            </a:pPr>
            <a:r>
              <a:rPr lang="nb-NO" altLang="nb-NO" dirty="0"/>
              <a:t>Før du som sistemann forlater livbåten, sørg for at alt unntatt blinklys er slått av. Stopp motor, slå av radio og la midtre luke stå åpen.</a:t>
            </a:r>
            <a:endParaRPr lang="nb-NO" altLang="nb-NO" dirty="0">
              <a:cs typeface="Calibri"/>
            </a:endParaRPr>
          </a:p>
          <a:p>
            <a:pPr marL="304800" indent="-304800">
              <a:buClr>
                <a:srgbClr val="A0A9BE"/>
              </a:buClr>
              <a:buFontTx/>
              <a:buAutoNum type="arabicPeriod" startAt="4"/>
            </a:pPr>
            <a:r>
              <a:rPr lang="nb-NO" altLang="nb-NO" dirty="0"/>
              <a:t>Beredskapsfartøyet vil trenge hjelp av deg og ditt mannskap når du kommer om bord. Ta kontakt med styrmann og si hvem du er.</a:t>
            </a:r>
            <a:endParaRPr lang="nb-NO" altLang="nb-NO" dirty="0">
              <a:cs typeface="Calibri"/>
            </a:endParaRPr>
          </a:p>
          <a:p>
            <a:pPr eaLnBrk="1" hangingPunct="1">
              <a:lnSpc>
                <a:spcPct val="100000"/>
              </a:lnSpc>
              <a:buClr>
                <a:srgbClr val="A0A9BE"/>
              </a:buClr>
            </a:pPr>
            <a:endParaRPr lang="nb-NO" altLang="nb-NO" dirty="0"/>
          </a:p>
          <a:p>
            <a:pPr eaLnBrk="1" hangingPunct="1">
              <a:lnSpc>
                <a:spcPct val="100000"/>
              </a:lnSpc>
              <a:buClr>
                <a:srgbClr val="A0A9BE"/>
              </a:buClr>
            </a:pPr>
            <a:r>
              <a:rPr lang="nb-NO" altLang="nb-NO" dirty="0"/>
              <a:t>Mrk: For installasjoner som har beredskapsfartøy som kan trekke hele livbåten inn i skipet er det kapteinen på beredskapsfartøyet som vil lede operasjonen.</a:t>
            </a:r>
            <a:endParaRPr lang="nb-NO" alt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63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8704-B8FC-41D1-853D-3ABDE876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GRUPPEOPPGAVE EVAKUERING MED HELIKOPTER FRA INNRETNING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1722-CE8A-42A3-82E8-AFB32135B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Det er besluttet at innretningen skal evakueres med helikopter. Hvordan vil dette bli organisert og hvilke oppgaver har dere som livbåtmannskap? </a:t>
            </a:r>
          </a:p>
          <a:p>
            <a:pPr marL="0" indent="0">
              <a:buNone/>
            </a:pPr>
            <a:r>
              <a:rPr lang="nb-NO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31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90" y="550338"/>
            <a:ext cx="10273620" cy="506344"/>
          </a:xfrm>
        </p:spPr>
        <p:txBody>
          <a:bodyPr>
            <a:normAutofit fontScale="90000"/>
          </a:bodyPr>
          <a:lstStyle/>
          <a:p>
            <a:r>
              <a:rPr lang="nb-NO" altLang="nb-NO" dirty="0">
                <a:solidFill>
                  <a:srgbClr val="211E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EVAKUERING MED HELIKOPTER FRA INNRETNING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38718" y="1468677"/>
            <a:ext cx="8545064" cy="524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>
              <a:buSzPct val="80000"/>
              <a:buNone/>
              <a:defRPr/>
            </a:pPr>
            <a:r>
              <a:rPr lang="nb-NO" altLang="nb-NO" kern="0" dirty="0"/>
              <a:t>Gjennomgå svar fra gruppene på case-oppgave</a:t>
            </a:r>
          </a:p>
          <a:p>
            <a:pPr marL="0" indent="0">
              <a:buSzPct val="80000"/>
              <a:buNone/>
              <a:defRPr/>
            </a:pPr>
            <a:r>
              <a:rPr lang="nb-NO" altLang="nb-NO" kern="0" dirty="0"/>
              <a:t>Relevante faktorer:</a:t>
            </a:r>
            <a:endParaRPr lang="nb-NO" altLang="nb-NO" kern="0" dirty="0">
              <a:cs typeface="Calibri"/>
            </a:endParaRPr>
          </a:p>
          <a:p>
            <a:pPr marL="182245" indent="-182245">
              <a:buSzPct val="80000"/>
              <a:defRPr/>
            </a:pPr>
            <a:r>
              <a:rPr lang="nb-NO" altLang="nb-NO" kern="0" dirty="0"/>
              <a:t>Personellet kalles opp fra mønstringsstedet, båt for båt</a:t>
            </a:r>
            <a:endParaRPr lang="nb-NO" altLang="nb-NO" kern="0" dirty="0">
              <a:cs typeface="Calibri" panose="020F0502020204030204"/>
            </a:endParaRPr>
          </a:p>
          <a:p>
            <a:pPr marL="182245" indent="-182245">
              <a:buSzPct val="80000"/>
              <a:defRPr/>
            </a:pPr>
            <a:r>
              <a:rPr lang="nb-NO" altLang="nb-NO" kern="0" dirty="0"/>
              <a:t>Evakueringsleder / Personellkontroll har kontroll på POB</a:t>
            </a:r>
            <a:endParaRPr lang="nb-NO" altLang="nb-NO" kern="0" dirty="0">
              <a:cs typeface="Calibri" panose="020F0502020204030204"/>
            </a:endParaRPr>
          </a:p>
          <a:p>
            <a:pPr marL="182245" indent="-182245">
              <a:buSzPct val="80000"/>
              <a:defRPr/>
            </a:pPr>
            <a:r>
              <a:rPr lang="nb-NO" altLang="nb-NO" kern="0" dirty="0"/>
              <a:t>Livbåtkapteinene er ansvarlig for personellopptelling og melder dette inn til Personellkontroll</a:t>
            </a:r>
            <a:endParaRPr lang="nb-NO" altLang="nb-NO" kern="0" dirty="0">
              <a:cs typeface="Calibri" panose="020F0502020204030204"/>
            </a:endParaRPr>
          </a:p>
          <a:p>
            <a:pPr marL="182245" indent="-182245">
              <a:buSzPct val="80000"/>
              <a:defRPr/>
            </a:pPr>
            <a:r>
              <a:rPr lang="nb-NO" altLang="nb-NO" kern="0" dirty="0"/>
              <a:t>Dersom evakuering med helikopter blir besluttet etter at personell er mønstret i båtene skal livbåtmannskapet etter ordre fra beredskapsledelsen;</a:t>
            </a:r>
            <a:endParaRPr lang="nb-NO" altLang="nb-NO" kern="0" dirty="0">
              <a:cs typeface="Calibri" panose="020F0502020204030204"/>
            </a:endParaRPr>
          </a:p>
          <a:p>
            <a:pPr lvl="1">
              <a:buSzPct val="80000"/>
              <a:buFont typeface="Arial" charset="0"/>
              <a:buChar char="–"/>
              <a:defRPr/>
            </a:pPr>
            <a:r>
              <a:rPr lang="nb-NO" altLang="nb-NO" kern="0" dirty="0"/>
              <a:t>Påse at passasjerene går samlet i puljer til avtalt mønstringssted </a:t>
            </a:r>
          </a:p>
          <a:p>
            <a:pPr lvl="1">
              <a:buSzPct val="80000"/>
              <a:buFont typeface="Arial" charset="0"/>
              <a:buChar char="–"/>
              <a:defRPr/>
            </a:pPr>
            <a:r>
              <a:rPr lang="nb-NO" altLang="nb-NO" kern="0" dirty="0"/>
              <a:t>Gjennomsøke og sikre livbåt</a:t>
            </a:r>
            <a:endParaRPr lang="nb-NO" altLang="nb-NO" dirty="0">
              <a:solidFill>
                <a:srgbClr val="FF0000"/>
              </a:solidFill>
            </a:endParaRPr>
          </a:p>
          <a:p>
            <a:pPr marL="0" indent="0">
              <a:buSzPct val="80000"/>
              <a:buNone/>
              <a:defRPr/>
            </a:pPr>
            <a:r>
              <a:rPr lang="nb-NO" altLang="nb-NO" dirty="0">
                <a:solidFill>
                  <a:srgbClr val="FF0000"/>
                </a:solidFill>
              </a:rPr>
              <a:t>MRK: Ta utgangspunkt i lokal beredskapsplan. Spesifiser og legg inn endringer iht installasjonens rutiner. </a:t>
            </a:r>
            <a:br>
              <a:rPr lang="nb-NO" altLang="nb-NO" dirty="0">
                <a:solidFill>
                  <a:srgbClr val="FF0000"/>
                </a:solidFill>
              </a:rPr>
            </a:br>
            <a:r>
              <a:rPr lang="nb-NO" altLang="nb-NO" dirty="0">
                <a:solidFill>
                  <a:srgbClr val="FF0000"/>
                </a:solidFill>
              </a:rPr>
              <a:t>Spesifiser roller som er involvert på din installasjon (Evakueringsleder, resepsjon, Personellkontroll mm).</a:t>
            </a:r>
            <a:endParaRPr lang="nb-NO" altLang="nb-NO" dirty="0">
              <a:solidFill>
                <a:srgbClr val="FF0000"/>
              </a:solidFill>
              <a:cs typeface="Calibri"/>
            </a:endParaRPr>
          </a:p>
          <a:p>
            <a:pPr marL="0" indent="0">
              <a:buSzPct val="80000"/>
              <a:buNone/>
              <a:defRPr/>
            </a:pPr>
            <a:endParaRPr lang="nb-NO" altLang="nb-NO" kern="0" dirty="0"/>
          </a:p>
        </p:txBody>
      </p:sp>
    </p:spTree>
    <p:extLst>
      <p:ext uri="{BB962C8B-B14F-4D97-AF65-F5344CB8AC3E}">
        <p14:creationId xmlns:p14="http://schemas.microsoft.com/office/powerpoint/2010/main" val="425200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EB318EF091D47B638758FDD042563" ma:contentTypeVersion="6" ma:contentTypeDescription="Create a new document." ma:contentTypeScope="" ma:versionID="2c50ae790bf819d2bb6a563671e0ec3d">
  <xsd:schema xmlns:xsd="http://www.w3.org/2001/XMLSchema" xmlns:xs="http://www.w3.org/2001/XMLSchema" xmlns:p="http://schemas.microsoft.com/office/2006/metadata/properties" xmlns:ns2="abb6d03b-b720-43ec-b5a3-4143cac4c03a" xmlns:ns3="54734a74-56dc-4a95-b4ca-4cff54663954" targetNamespace="http://schemas.microsoft.com/office/2006/metadata/properties" ma:root="true" ma:fieldsID="bb11224bd8d7c24a9d8dd47419d6a57a" ns2:_="" ns3:_="">
    <xsd:import namespace="abb6d03b-b720-43ec-b5a3-4143cac4c03a"/>
    <xsd:import namespace="54734a74-56dc-4a95-b4ca-4cff54663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6d03b-b720-43ec-b5a3-4143cac4c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34a74-56dc-4a95-b4ca-4cff54663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577234-DE78-4045-8778-2F8D00EAAC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9AB9F5-7911-464B-8B07-B6798B000C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B5293C-3985-4251-A12C-460BB5314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6d03b-b720-43ec-b5a3-4143cac4c03a"/>
    <ds:schemaRef ds:uri="54734a74-56dc-4a95-b4ca-4cff54663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871</Words>
  <Application>Microsoft Office PowerPoint</Application>
  <PresentationFormat>Widescreen</PresentationFormat>
  <Paragraphs>90</Paragraphs>
  <Slides>10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MODULBASERT TRENING FOR LIVBÅTPERSONELL  </vt:lpstr>
      <vt:lpstr>INNHOLD</vt:lpstr>
      <vt:lpstr>GRUPPEOPPGAVE: REDNING FRA LIVBÅT TIL HELIKOPTER</vt:lpstr>
      <vt:lpstr>REDNING MED HELIKOPTER FRA LIVBÅT/ FLÅTE</vt:lpstr>
      <vt:lpstr>GRUPPEOPPGAVE: REDNING VIA BEREDSKAPSFARTØY</vt:lpstr>
      <vt:lpstr>INNTREKNING AV LIVBÅT I BEREDSKAPSFARTØY</vt:lpstr>
      <vt:lpstr>ORGANISERING OG LEDELSE VED EVAKUERING FRA LIVBÅT/ FLÅTE TIL BEREDSKAPSFARTØY (UTEN BRUK AV INNTREKKING)</vt:lpstr>
      <vt:lpstr>GRUPPEOPPGAVE EVAKUERING MED HELIKOPTER FRA INNRETNING</vt:lpstr>
      <vt:lpstr>EVAKUERING MED HELIKOPTER FRA INNRETNING</vt:lpstr>
      <vt:lpstr>EVENTUELT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MOB BÅT PERSONELL</dc:title>
  <dc:creator>Marita R Dorga</dc:creator>
  <cp:lastModifiedBy>Målfrid Rønnevik</cp:lastModifiedBy>
  <cp:revision>27</cp:revision>
  <dcterms:created xsi:type="dcterms:W3CDTF">2018-10-31T09:41:16Z</dcterms:created>
  <dcterms:modified xsi:type="dcterms:W3CDTF">2021-10-28T12:01:04Z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0x0101003A0EB318EF091D47B638758FDD042563</vt:lpwstr>
  </property>
</Properties>
</file>