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3" r:id="rId3"/>
    <p:sldId id="257" r:id="rId4"/>
    <p:sldId id="269" r:id="rId5"/>
    <p:sldId id="274" r:id="rId6"/>
    <p:sldId id="260" r:id="rId7"/>
    <p:sldId id="270" r:id="rId8"/>
    <p:sldId id="261" r:id="rId9"/>
    <p:sldId id="271" r:id="rId10"/>
    <p:sldId id="262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6985D-8D42-4B54-BA51-2E12229F214B}" type="datetimeFigureOut">
              <a:rPr lang="nb-NO" smtClean="0"/>
              <a:t>03.01.2019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A4998-1DCA-4569-A44D-F3894DFC23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4485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dirty="0">
              <a:latin typeface="Arial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3833C10-E7E6-46CD-B820-C99CB7177D63}" type="slidenum">
              <a:rPr lang="en-GB" smtClean="0">
                <a:solidFill>
                  <a:prstClr val="black"/>
                </a:solidFill>
              </a:rPr>
              <a:pPr eaLnBrk="1" hangingPunct="1"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277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solidFill>
                  <a:srgbClr val="FF0000"/>
                </a:solidFill>
              </a:rPr>
              <a:t>Hjelpetekst for trener:</a:t>
            </a:r>
          </a:p>
          <a:p>
            <a:endParaRPr lang="nb-NO" dirty="0">
              <a:solidFill>
                <a:srgbClr val="FF0000"/>
              </a:solidFill>
            </a:endParaRPr>
          </a:p>
          <a:p>
            <a:r>
              <a:rPr lang="nb-NO" dirty="0">
                <a:solidFill>
                  <a:srgbClr val="FF0000"/>
                </a:solidFill>
              </a:rPr>
              <a:t>Er det sikkert å gå inn i området?</a:t>
            </a:r>
          </a:p>
          <a:p>
            <a:r>
              <a:rPr lang="nb-NO" dirty="0">
                <a:solidFill>
                  <a:srgbClr val="FF0000"/>
                </a:solidFill>
              </a:rPr>
              <a:t>Hva har skjedd? </a:t>
            </a:r>
          </a:p>
          <a:p>
            <a:r>
              <a:rPr lang="nb-NO" dirty="0">
                <a:solidFill>
                  <a:srgbClr val="FF0000"/>
                </a:solidFill>
              </a:rPr>
              <a:t>Har person falt, hvilken høyde (energi) snakker vi om? </a:t>
            </a:r>
          </a:p>
          <a:p>
            <a:r>
              <a:rPr lang="nb-NO" dirty="0">
                <a:solidFill>
                  <a:srgbClr val="FF0000"/>
                </a:solidFill>
              </a:rPr>
              <a:t>Vet vi noe om hvordan han «landet» og om han traff noe på vei ned?</a:t>
            </a:r>
          </a:p>
          <a:p>
            <a:r>
              <a:rPr lang="nb-NO" dirty="0">
                <a:solidFill>
                  <a:srgbClr val="FF0000"/>
                </a:solidFill>
              </a:rPr>
              <a:t>Kan arbeidskollega eller andre bidra med opplysninger om hendelsesforløp ? </a:t>
            </a:r>
          </a:p>
          <a:p>
            <a:r>
              <a:rPr lang="nb-NO" dirty="0">
                <a:solidFill>
                  <a:srgbClr val="FF0000"/>
                </a:solidFill>
              </a:rPr>
              <a:t>Hvilke funn er det ved pasientundersøkelse? (Våken/bevistløs, respirasjon, blødninger, hudfarge, har tilstand forandret seg, osv)</a:t>
            </a:r>
          </a:p>
          <a:p>
            <a:endParaRPr lang="nb-NO" dirty="0">
              <a:solidFill>
                <a:srgbClr val="FF0000"/>
              </a:solidFill>
            </a:endParaRPr>
          </a:p>
          <a:p>
            <a:r>
              <a:rPr lang="nb-NO" dirty="0">
                <a:solidFill>
                  <a:srgbClr val="FF0000"/>
                </a:solidFill>
              </a:rPr>
              <a:t>Alt dette er viktige opplysninger som må videreformidles til førstehjelpslag/sykepleier!  Spesielt viktig hvis man velger å transportere vedkommende til Skadestedssenter pga sikkerhetsvurderinger.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FF7843-4A54-4223-9875-8725E644BD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643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FF7843-4A54-4223-9875-8725E644BDD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40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FF7843-4A54-4223-9875-8725E644BDD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961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B2F5E6-0622-4E76-9EAE-C717B2207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FE198D1-2ACC-4CA4-A191-B345CE010C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D820596-AAA0-453B-9782-AB329EE0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C8C8-3362-421C-950A-2429E4F91408}" type="datetimeFigureOut">
              <a:rPr lang="nb-NO" smtClean="0"/>
              <a:t>03.01.2019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AED6DB4-FAE3-4E05-A0BC-9483E5F8D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FC1FD82-DE7A-415E-B2BC-C2D135C5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8971-395E-43CE-A7DA-435D1748D6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2330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9E192C-50C5-4724-9B54-7AAF66FE9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1CFCE1F-3892-4752-AF04-99F10446FE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D384A41-4380-44EA-951F-19362FF10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C8C8-3362-421C-950A-2429E4F91408}" type="datetimeFigureOut">
              <a:rPr lang="nb-NO" smtClean="0"/>
              <a:t>03.01.2019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57F7AC9-22A4-4A37-846F-5D775E973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9062737-AB30-4A16-A6E4-880ED635D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8971-395E-43CE-A7DA-435D1748D6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5763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3D285536-A3CF-491E-B6CE-FFD2BECA47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B82387D-26C5-4BE8-A5F4-C6803FAC7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5FB393F-F481-4FC7-B206-99E8BD86B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C8C8-3362-421C-950A-2429E4F91408}" type="datetimeFigureOut">
              <a:rPr lang="nb-NO" smtClean="0"/>
              <a:t>03.01.2019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3B3F4F8-AAA5-41CA-809C-754EA77F9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1FE54C3-9E48-47DB-A099-6DF4D1798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8971-395E-43CE-A7DA-435D1748D6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396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8120E5-580D-4A63-ABD8-C9271FF7E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9FB13AC-9481-403B-9358-06DA142CE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CD4C8A7-A7B8-4C15-BEA8-D2A4DC41D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C8C8-3362-421C-950A-2429E4F91408}" type="datetimeFigureOut">
              <a:rPr lang="nb-NO" smtClean="0"/>
              <a:t>03.01.2019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F789F10-7730-4B2A-893C-11D8E7DFB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F35DEF8-D333-419B-B176-2C8BC448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8971-395E-43CE-A7DA-435D1748D6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8215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E8AB61-AB16-453D-9E6A-8D4531127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A58D91D-855D-416B-B79C-088D09403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D96317-4139-4CD3-B5E3-90600EC01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C8C8-3362-421C-950A-2429E4F91408}" type="datetimeFigureOut">
              <a:rPr lang="nb-NO" smtClean="0"/>
              <a:t>03.01.2019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D62FE84-D220-4695-A568-A263C58C6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E2273E6-4C8B-4611-939C-CC9F11E2E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8971-395E-43CE-A7DA-435D1748D6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422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A20662-ED11-4BCC-9AE3-CB4C3E942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2EAD452-28BE-41F4-AEDB-C558D02D5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F714164-0702-46D4-AC53-1A8F0DCAD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8ECA567-ADAF-4F03-9A66-15F197A7B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C8C8-3362-421C-950A-2429E4F91408}" type="datetimeFigureOut">
              <a:rPr lang="nb-NO" smtClean="0"/>
              <a:t>03.01.2019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CB972F7-2C09-419F-A2E6-6E93835C7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DCA6FA-00E9-4B45-A875-60BB6B423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8971-395E-43CE-A7DA-435D1748D6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0203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CA9505-BB07-44A0-8609-9D3F0FBD8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BB6BB24-2E55-4377-956C-91E6FB142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AE71552-C683-4A7F-8CDF-0B6678837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593F0BD-6A0F-450B-BC60-9EEF80877B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6EE4913-F053-46FF-8F2B-C11A9769A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14A7677-9A44-4439-A85E-21B5B8011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C8C8-3362-421C-950A-2429E4F91408}" type="datetimeFigureOut">
              <a:rPr lang="nb-NO" smtClean="0"/>
              <a:t>03.01.2019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CC13A71-4B9C-4C97-84CC-140241D8F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AEA96B85-95BD-4E5B-917B-0B8C13512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8971-395E-43CE-A7DA-435D1748D6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1967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E4ACB3-7521-480C-B1DE-D2E7CF668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AD943E3-1FDD-411F-8BEC-7E00539C5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C8C8-3362-421C-950A-2429E4F91408}" type="datetimeFigureOut">
              <a:rPr lang="nb-NO" smtClean="0"/>
              <a:t>03.01.2019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09A4C23-AA38-4CE7-B8CE-A65D56621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9FCF315-579F-4616-888C-14572E796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8971-395E-43CE-A7DA-435D1748D6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369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491B91B-F31B-4882-8F1C-FF182EAED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C8C8-3362-421C-950A-2429E4F91408}" type="datetimeFigureOut">
              <a:rPr lang="nb-NO" smtClean="0"/>
              <a:t>03.01.2019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8930D10-1241-4580-9727-A402A4D6B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D1E3A0E-274A-4709-BB26-9EC68D620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8971-395E-43CE-A7DA-435D1748D6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6192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FB811D9-AD2E-49A1-ACFB-9266B419D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CC700C9-2C38-43ED-91F3-7532479B8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5888AC7-E793-4D25-AFA7-3E5AD1D39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C7BEB3F-C057-4D91-BB0A-6BF7EF20C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C8C8-3362-421C-950A-2429E4F91408}" type="datetimeFigureOut">
              <a:rPr lang="nb-NO" smtClean="0"/>
              <a:t>03.01.2019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DE36D2B-D2A8-44FA-AA05-19197FE60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0B26251-8D84-4F76-A7C9-ABA0C13F1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8971-395E-43CE-A7DA-435D1748D6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943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9DAD24-A438-4C22-AE3A-DAC0BD629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D005642-C2D0-4F9C-86D3-4154565396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8B7AEA6-1330-4F7A-A93D-74DB569AC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41B6C58-7E50-4DA8-82FB-996832655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C8C8-3362-421C-950A-2429E4F91408}" type="datetimeFigureOut">
              <a:rPr lang="nb-NO" smtClean="0"/>
              <a:t>03.01.2019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0997C9C-6D75-405B-9594-071419216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E774DCB-8F7D-4E39-9A28-52577F4DC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8971-395E-43CE-A7DA-435D1748D6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71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327D493-245F-4082-BD42-46B71E95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1F8601-CB00-44D9-B093-88DC788E0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592C411-7891-4BD1-8294-6E872CD623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EC8C8-3362-421C-950A-2429E4F91408}" type="datetimeFigureOut">
              <a:rPr lang="nb-NO" smtClean="0"/>
              <a:t>03.01.2019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24015A4-9274-43FE-8530-99151BACA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3252036-8628-4530-AE31-585CA1635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88971-395E-43CE-A7DA-435D1748D6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130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A465B3-DFAA-4792-9E72-12A548F4EA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91935"/>
            <a:ext cx="9144000" cy="2387600"/>
          </a:xfrm>
        </p:spPr>
        <p:txBody>
          <a:bodyPr>
            <a:noAutofit/>
          </a:bodyPr>
          <a:lstStyle/>
          <a:p>
            <a:r>
              <a:rPr lang="nb-NO" sz="4400" b="1" dirty="0"/>
              <a:t>MODULBASERT TRENING FOR SØK OG REDNINGSPERSONELL</a:t>
            </a:r>
            <a:br>
              <a:rPr lang="en-US" sz="4400" dirty="0"/>
            </a:br>
            <a:endParaRPr lang="nb-NO" sz="4400" dirty="0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7E1FD86E-1F53-40C9-B8D5-3D8C9EBB16A5}"/>
              </a:ext>
            </a:extLst>
          </p:cNvPr>
          <p:cNvSpPr txBox="1">
            <a:spLocks/>
          </p:cNvSpPr>
          <p:nvPr/>
        </p:nvSpPr>
        <p:spPr>
          <a:xfrm>
            <a:off x="1524000" y="3277358"/>
            <a:ext cx="9144000" cy="17816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4000" dirty="0"/>
              <a:t>MODUL</a:t>
            </a:r>
            <a:r>
              <a:rPr lang="nb-NO" sz="4000"/>
              <a:t>: 2</a:t>
            </a:r>
            <a:br>
              <a:rPr lang="en-US" sz="4000" dirty="0"/>
            </a:br>
            <a:r>
              <a:rPr lang="nb-NO" sz="4000" dirty="0"/>
              <a:t>FØRSTEHJELP</a:t>
            </a:r>
            <a:endParaRPr lang="nb-NO" sz="4400" dirty="0"/>
          </a:p>
        </p:txBody>
      </p:sp>
    </p:spTree>
    <p:extLst>
      <p:ext uri="{BB962C8B-B14F-4D97-AF65-F5344CB8AC3E}">
        <p14:creationId xmlns:p14="http://schemas.microsoft.com/office/powerpoint/2010/main" val="4247707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5230CC-467E-426D-9009-AAE20B919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EVALUERING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7543850-F1C3-49ED-8B9D-6B5E48CD2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0078"/>
            <a:ext cx="10515600" cy="45568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/>
              <a:t>Kort </a:t>
            </a:r>
            <a:r>
              <a:rPr lang="nb-NO" sz="2000"/>
              <a:t>oppsummering </a:t>
            </a:r>
          </a:p>
          <a:p>
            <a:pPr marL="0" indent="0">
              <a:buNone/>
            </a:pPr>
            <a:r>
              <a:rPr lang="nb-NO" sz="2000"/>
              <a:t>Evaluering </a:t>
            </a:r>
            <a:r>
              <a:rPr lang="nb-NO" sz="2000" dirty="0"/>
              <a:t>av tidsforbruk.</a:t>
            </a:r>
          </a:p>
        </p:txBody>
      </p:sp>
    </p:spTree>
    <p:extLst>
      <p:ext uri="{BB962C8B-B14F-4D97-AF65-F5344CB8AC3E}">
        <p14:creationId xmlns:p14="http://schemas.microsoft.com/office/powerpoint/2010/main" val="384745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2620"/>
          </a:xfrm>
        </p:spPr>
        <p:txBody>
          <a:bodyPr>
            <a:normAutofit/>
          </a:bodyPr>
          <a:lstStyle/>
          <a:p>
            <a:r>
              <a:rPr lang="nb-NO" sz="4000" dirty="0"/>
              <a:t>Forberedelse for trener (sykepleier)</a:t>
            </a:r>
          </a:p>
        </p:txBody>
      </p:sp>
      <p:sp>
        <p:nvSpPr>
          <p:cNvPr id="7172" name="Content Placeholder 4"/>
          <p:cNvSpPr>
            <a:spLocks noGrp="1"/>
          </p:cNvSpPr>
          <p:nvPr>
            <p:ph idx="1"/>
          </p:nvPr>
        </p:nvSpPr>
        <p:spPr>
          <a:xfrm>
            <a:off x="838200" y="1342255"/>
            <a:ext cx="9578975" cy="4318000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endParaRPr lang="nb-NO" sz="18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1800" dirty="0">
                <a:solidFill>
                  <a:schemeClr val="tx1"/>
                </a:solidFill>
              </a:rPr>
              <a:t>Avtal gjennomføring med sykepleier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800" dirty="0">
                <a:solidFill>
                  <a:schemeClr val="tx1"/>
                </a:solidFill>
              </a:rPr>
              <a:t>Klargjør førstehjelpsutstyr og bårer for praktisk trening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800" dirty="0">
                <a:solidFill>
                  <a:schemeClr val="tx1"/>
                </a:solidFill>
              </a:rPr>
              <a:t>Skriv ut «Notes pages» for å se hjelpetekst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800" dirty="0"/>
              <a:t>Gjennomgang av tidligere evalueringer</a:t>
            </a:r>
          </a:p>
          <a:p>
            <a:pPr marL="342900" indent="-342900">
              <a:buFont typeface="+mj-lt"/>
              <a:buAutoNum type="arabicPeriod"/>
            </a:pPr>
            <a:endParaRPr lang="nb-NO" sz="18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nb-NO" sz="1800" dirty="0"/>
          </a:p>
          <a:p>
            <a:pPr marL="0" indent="0">
              <a:buNone/>
            </a:pPr>
            <a:r>
              <a:rPr lang="nb-NO" sz="1800" b="1" dirty="0"/>
              <a:t>Hensikt med treningen:</a:t>
            </a:r>
          </a:p>
          <a:p>
            <a:r>
              <a:rPr lang="nb-NO" sz="1800" dirty="0"/>
              <a:t>Hensikten med denne treningen er å trene livreddende førstehjelp samt kunne klargjøre  pasient for transport fra skadested. </a:t>
            </a:r>
          </a:p>
          <a:p>
            <a:pPr marL="342900" indent="-342900">
              <a:buFont typeface="+mj-lt"/>
              <a:buAutoNum type="arabicPeriod"/>
            </a:pPr>
            <a:endParaRPr lang="nb-NO" sz="1800" dirty="0"/>
          </a:p>
          <a:p>
            <a:pPr marL="0" indent="0">
              <a:buNone/>
            </a:pPr>
            <a:r>
              <a:rPr lang="nb-NO" sz="1800" dirty="0"/>
              <a:t>Anbefalt tidsforbruk </a:t>
            </a:r>
            <a:r>
              <a:rPr lang="nb-NO" sz="1800" dirty="0" err="1"/>
              <a:t>ca</a:t>
            </a:r>
            <a:r>
              <a:rPr lang="nb-NO" sz="1800" dirty="0"/>
              <a:t> 1,5 - 2 timer.</a:t>
            </a:r>
          </a:p>
          <a:p>
            <a:pPr marL="342900" indent="-342900">
              <a:buFont typeface="+mj-lt"/>
              <a:buAutoNum type="arabicPeriod"/>
            </a:pPr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349180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AC4DB5-86A9-43F3-8149-CAC7A89FF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9214"/>
          </a:xfrm>
        </p:spPr>
        <p:txBody>
          <a:bodyPr>
            <a:normAutofit fontScale="90000"/>
          </a:bodyPr>
          <a:lstStyle/>
          <a:p>
            <a:r>
              <a:rPr lang="nb-NO" dirty="0">
                <a:solidFill>
                  <a:srgbClr val="333333"/>
                </a:solidFill>
              </a:rPr>
              <a:t>INNHOLD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0D6FDC3-DC74-4EA6-8CD9-9199BDE87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3426"/>
            <a:ext cx="10515600" cy="5103537"/>
          </a:xfrm>
        </p:spPr>
        <p:txBody>
          <a:bodyPr>
            <a:noAutofit/>
          </a:bodyPr>
          <a:lstStyle/>
          <a:p>
            <a:r>
              <a:rPr lang="en-US" sz="1800" dirty="0" err="1"/>
              <a:t>Skademekanismer</a:t>
            </a:r>
            <a:r>
              <a:rPr lang="en-US" sz="1800" dirty="0"/>
              <a:t> / </a:t>
            </a:r>
            <a:r>
              <a:rPr lang="en-US" sz="1800" dirty="0" err="1"/>
              <a:t>hendelse</a:t>
            </a:r>
            <a:endParaRPr lang="nb-NO" sz="1800" dirty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en-US" sz="1800" dirty="0" err="1"/>
              <a:t>Pasientundersøkelse</a:t>
            </a:r>
            <a:endParaRPr lang="en-US" sz="1800" dirty="0"/>
          </a:p>
          <a:p>
            <a:r>
              <a:rPr lang="en-US" sz="1800" dirty="0" err="1"/>
              <a:t>Livreddende</a:t>
            </a:r>
            <a:r>
              <a:rPr lang="en-US" sz="1800" dirty="0"/>
              <a:t> </a:t>
            </a:r>
            <a:r>
              <a:rPr lang="en-US" sz="1800" dirty="0" err="1"/>
              <a:t>førstehjelp</a:t>
            </a:r>
            <a:endParaRPr lang="en-US" sz="1800" dirty="0"/>
          </a:p>
          <a:p>
            <a:r>
              <a:rPr lang="en-US" sz="1800" dirty="0" err="1"/>
              <a:t>Bruk</a:t>
            </a:r>
            <a:r>
              <a:rPr lang="en-US" sz="1800" dirty="0"/>
              <a:t> </a:t>
            </a:r>
            <a:r>
              <a:rPr lang="en-US" sz="1800" dirty="0" err="1"/>
              <a:t>av</a:t>
            </a:r>
            <a:r>
              <a:rPr lang="en-US" sz="1800" dirty="0"/>
              <a:t> </a:t>
            </a:r>
            <a:r>
              <a:rPr lang="en-US" sz="1800" dirty="0" err="1"/>
              <a:t>bårer</a:t>
            </a:r>
            <a:r>
              <a:rPr lang="en-US" sz="1800" dirty="0"/>
              <a:t> / </a:t>
            </a:r>
            <a:r>
              <a:rPr lang="en-US" sz="1800" dirty="0" err="1"/>
              <a:t>leiring</a:t>
            </a:r>
            <a:r>
              <a:rPr lang="en-US" sz="1800" dirty="0"/>
              <a:t> og </a:t>
            </a:r>
            <a:r>
              <a:rPr lang="en-US" sz="1800" dirty="0" err="1"/>
              <a:t>løfteteknikk</a:t>
            </a:r>
            <a:endParaRPr lang="nb-NO" altLang="nb-NO" sz="18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692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114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 err="1"/>
              <a:t>Skademekanismer</a:t>
            </a:r>
            <a:r>
              <a:rPr lang="en-US" dirty="0"/>
              <a:t> / </a:t>
            </a:r>
            <a:r>
              <a:rPr lang="en-US" dirty="0" err="1"/>
              <a:t>hendelse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nb-NO" dirty="0"/>
              <a:t>2-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5B6534-74B0-4A9E-82C7-5EFF3CB38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274"/>
            <a:ext cx="10515600" cy="4548689"/>
          </a:xfrm>
        </p:spPr>
        <p:txBody>
          <a:bodyPr>
            <a:normAutofit/>
          </a:bodyPr>
          <a:lstStyle/>
          <a:p>
            <a:r>
              <a:rPr lang="en-US" sz="1800" dirty="0" err="1"/>
              <a:t>Situasjonsforståelse</a:t>
            </a:r>
            <a:endParaRPr lang="en-US" sz="1800" dirty="0"/>
          </a:p>
          <a:p>
            <a:pPr lvl="1">
              <a:buFont typeface="Calibri" panose="020F0502020204030204" pitchFamily="34" charset="0"/>
              <a:buChar char="⁻"/>
            </a:pPr>
            <a:r>
              <a:rPr lang="en-US" sz="1800" dirty="0" err="1"/>
              <a:t>Hva</a:t>
            </a:r>
            <a:r>
              <a:rPr lang="en-US" sz="1800" dirty="0"/>
              <a:t> </a:t>
            </a:r>
            <a:r>
              <a:rPr lang="en-US" sz="1800" dirty="0" err="1"/>
              <a:t>har</a:t>
            </a:r>
            <a:r>
              <a:rPr lang="en-US" sz="1800" dirty="0"/>
              <a:t> </a:t>
            </a:r>
            <a:r>
              <a:rPr lang="en-US" sz="1800" dirty="0" err="1"/>
              <a:t>skjedd</a:t>
            </a:r>
            <a:r>
              <a:rPr lang="en-US" sz="1800" dirty="0"/>
              <a:t>? 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en-US" sz="1800" dirty="0" err="1"/>
              <a:t>Antall</a:t>
            </a:r>
            <a:r>
              <a:rPr lang="en-US" sz="1800" dirty="0"/>
              <a:t> </a:t>
            </a:r>
            <a:r>
              <a:rPr lang="en-US" sz="1800" dirty="0" err="1"/>
              <a:t>personer</a:t>
            </a:r>
            <a:r>
              <a:rPr lang="en-US" sz="1800" dirty="0"/>
              <a:t>, </a:t>
            </a:r>
            <a:r>
              <a:rPr lang="en-US" sz="1800" dirty="0" err="1"/>
              <a:t>energi</a:t>
            </a:r>
            <a:r>
              <a:rPr lang="en-US" sz="1800" dirty="0"/>
              <a:t>, </a:t>
            </a:r>
            <a:r>
              <a:rPr lang="en-US" sz="1800" dirty="0" err="1"/>
              <a:t>eventuelt</a:t>
            </a:r>
            <a:r>
              <a:rPr lang="en-US" sz="1800" dirty="0"/>
              <a:t> fall, </a:t>
            </a:r>
            <a:r>
              <a:rPr lang="en-US" sz="1800" dirty="0" err="1"/>
              <a:t>brann</a:t>
            </a:r>
            <a:r>
              <a:rPr lang="en-US" sz="1800" dirty="0"/>
              <a:t>, </a:t>
            </a:r>
            <a:r>
              <a:rPr lang="en-US" sz="1800" dirty="0" err="1"/>
              <a:t>eksplosjon</a:t>
            </a:r>
            <a:r>
              <a:rPr lang="en-US" sz="1800" dirty="0"/>
              <a:t>, </a:t>
            </a:r>
            <a:r>
              <a:rPr lang="en-US" sz="1800" dirty="0" err="1"/>
              <a:t>kjemikalier</a:t>
            </a:r>
            <a:r>
              <a:rPr lang="en-US" sz="1800" dirty="0"/>
              <a:t> </a:t>
            </a:r>
            <a:r>
              <a:rPr lang="en-US" sz="1800" dirty="0" err="1"/>
              <a:t>osv</a:t>
            </a:r>
            <a:r>
              <a:rPr lang="en-US" sz="1800" dirty="0"/>
              <a:t>. </a:t>
            </a:r>
          </a:p>
          <a:p>
            <a:pPr lvl="1">
              <a:buFont typeface="Calibri" panose="020F0502020204030204" pitchFamily="34" charset="0"/>
              <a:buChar char="⁻"/>
            </a:pPr>
            <a:r>
              <a:rPr lang="en-US" sz="1800" dirty="0"/>
              <a:t>Se </a:t>
            </a:r>
            <a:r>
              <a:rPr lang="en-US" sz="1800" dirty="0" err="1"/>
              <a:t>illustrasjon</a:t>
            </a:r>
            <a:r>
              <a:rPr lang="en-US" sz="1800" dirty="0"/>
              <a:t> </a:t>
            </a:r>
            <a:r>
              <a:rPr lang="en-US" sz="1800" dirty="0" err="1"/>
              <a:t>på</a:t>
            </a:r>
            <a:r>
              <a:rPr lang="en-US" sz="1800" dirty="0"/>
              <a:t> </a:t>
            </a:r>
            <a:r>
              <a:rPr lang="en-US" sz="1800" dirty="0" err="1"/>
              <a:t>neste</a:t>
            </a:r>
            <a:r>
              <a:rPr lang="en-US" sz="1800" dirty="0"/>
              <a:t> side</a:t>
            </a:r>
          </a:p>
          <a:p>
            <a:r>
              <a:rPr lang="en-US" sz="1800" dirty="0" err="1"/>
              <a:t>Hvilke</a:t>
            </a:r>
            <a:r>
              <a:rPr lang="en-US" sz="1800" dirty="0"/>
              <a:t> </a:t>
            </a:r>
            <a:r>
              <a:rPr lang="en-US" sz="1800" dirty="0" err="1"/>
              <a:t>skadetyper</a:t>
            </a:r>
            <a:r>
              <a:rPr lang="en-US" sz="1800" dirty="0"/>
              <a:t> </a:t>
            </a:r>
            <a:r>
              <a:rPr lang="en-US" sz="1800" dirty="0" err="1"/>
              <a:t>kan</a:t>
            </a:r>
            <a:r>
              <a:rPr lang="en-US" sz="1800" dirty="0"/>
              <a:t> </a:t>
            </a:r>
            <a:r>
              <a:rPr lang="en-US" sz="1800" dirty="0" err="1"/>
              <a:t>være</a:t>
            </a:r>
            <a:r>
              <a:rPr lang="en-US" sz="1800" dirty="0"/>
              <a:t> </a:t>
            </a:r>
            <a:r>
              <a:rPr lang="en-US" sz="1800" dirty="0" err="1"/>
              <a:t>aktuelle</a:t>
            </a:r>
            <a:r>
              <a:rPr lang="en-US" sz="1800" dirty="0"/>
              <a:t> ?</a:t>
            </a:r>
          </a:p>
          <a:p>
            <a:r>
              <a:rPr lang="en-US" sz="1800" dirty="0" err="1"/>
              <a:t>Behandle</a:t>
            </a:r>
            <a:r>
              <a:rPr lang="en-US" sz="1800" dirty="0"/>
              <a:t> </a:t>
            </a:r>
            <a:r>
              <a:rPr lang="en-US" sz="1800" dirty="0" err="1"/>
              <a:t>på</a:t>
            </a:r>
            <a:r>
              <a:rPr lang="en-US" sz="1800" dirty="0"/>
              <a:t> </a:t>
            </a:r>
            <a:r>
              <a:rPr lang="en-US" sz="1800" dirty="0" err="1"/>
              <a:t>stedet</a:t>
            </a:r>
            <a:r>
              <a:rPr lang="en-US" sz="1800" dirty="0"/>
              <a:t> </a:t>
            </a:r>
            <a:r>
              <a:rPr lang="en-US" sz="1800" dirty="0" err="1"/>
              <a:t>eller</a:t>
            </a:r>
            <a:r>
              <a:rPr lang="en-US" sz="1800" dirty="0"/>
              <a:t> </a:t>
            </a:r>
            <a:r>
              <a:rPr lang="en-US" sz="1800" dirty="0" err="1"/>
              <a:t>rask</a:t>
            </a:r>
            <a:r>
              <a:rPr lang="en-US" sz="1800" dirty="0"/>
              <a:t> </a:t>
            </a:r>
            <a:r>
              <a:rPr lang="en-US" sz="1800" dirty="0" err="1"/>
              <a:t>evakuering</a:t>
            </a:r>
            <a:r>
              <a:rPr lang="en-US" sz="1800" dirty="0"/>
              <a:t> (Stay and treat or load and go), </a:t>
            </a:r>
            <a:r>
              <a:rPr lang="en-US" sz="1800" dirty="0" err="1"/>
              <a:t>egensikkerhet</a:t>
            </a:r>
            <a:endParaRPr lang="en-US" sz="1800" dirty="0"/>
          </a:p>
          <a:p>
            <a:r>
              <a:rPr lang="en-US" sz="1800" dirty="0" err="1"/>
              <a:t>Prioritering</a:t>
            </a:r>
            <a:r>
              <a:rPr lang="en-US" sz="1800" dirty="0"/>
              <a:t> </a:t>
            </a:r>
            <a:r>
              <a:rPr lang="en-US" sz="1800" dirty="0" err="1"/>
              <a:t>av</a:t>
            </a:r>
            <a:r>
              <a:rPr lang="en-US" sz="1800" dirty="0"/>
              <a:t> </a:t>
            </a:r>
            <a:r>
              <a:rPr lang="en-US" sz="1800" dirty="0" err="1"/>
              <a:t>tiltak</a:t>
            </a:r>
            <a:r>
              <a:rPr lang="en-US" sz="1800" dirty="0"/>
              <a:t> / </a:t>
            </a:r>
            <a:r>
              <a:rPr lang="en-US" sz="1800" dirty="0" err="1"/>
              <a:t>flere</a:t>
            </a:r>
            <a:r>
              <a:rPr lang="en-US" sz="1800" dirty="0"/>
              <a:t> </a:t>
            </a:r>
            <a:r>
              <a:rPr lang="en-US" sz="1800" dirty="0" err="1"/>
              <a:t>skadde</a:t>
            </a:r>
            <a:endParaRPr lang="en-US" sz="1800" dirty="0"/>
          </a:p>
          <a:p>
            <a:r>
              <a:rPr lang="en-US" sz="1800" dirty="0"/>
              <a:t>Handover </a:t>
            </a:r>
            <a:r>
              <a:rPr lang="en-US" sz="1800" dirty="0" err="1"/>
              <a:t>til</a:t>
            </a:r>
            <a:r>
              <a:rPr lang="en-US" sz="1800" dirty="0"/>
              <a:t> </a:t>
            </a:r>
            <a:r>
              <a:rPr lang="en-US" sz="1800" dirty="0" err="1"/>
              <a:t>sykepleier</a:t>
            </a:r>
            <a:r>
              <a:rPr lang="en-US" sz="1800" dirty="0"/>
              <a:t> / </a:t>
            </a:r>
            <a:r>
              <a:rPr lang="en-US" sz="1800" dirty="0" err="1"/>
              <a:t>førstehjelpslag</a:t>
            </a:r>
            <a:r>
              <a:rPr lang="en-US" sz="1800" dirty="0"/>
              <a:t> </a:t>
            </a:r>
          </a:p>
          <a:p>
            <a:pPr lvl="1">
              <a:buFont typeface="Calibri" panose="020F0502020204030204" pitchFamily="34" charset="0"/>
              <a:buChar char="₋"/>
            </a:pPr>
            <a:r>
              <a:rPr lang="en-US" sz="1800" dirty="0" err="1"/>
              <a:t>Formidle</a:t>
            </a:r>
            <a:r>
              <a:rPr lang="en-US" sz="1800" dirty="0"/>
              <a:t> </a:t>
            </a:r>
            <a:r>
              <a:rPr lang="en-US" sz="1800" dirty="0" err="1"/>
              <a:t>hendelse</a:t>
            </a:r>
            <a:r>
              <a:rPr lang="en-US" sz="1800" dirty="0"/>
              <a:t> / </a:t>
            </a:r>
            <a:r>
              <a:rPr lang="en-US" sz="1800" dirty="0" err="1"/>
              <a:t>energipåvirkning</a:t>
            </a:r>
            <a:r>
              <a:rPr lang="en-US" sz="1800" dirty="0"/>
              <a:t> og </a:t>
            </a:r>
            <a:r>
              <a:rPr lang="en-US" sz="1800" dirty="0" err="1"/>
              <a:t>funn</a:t>
            </a:r>
            <a:r>
              <a:rPr lang="en-US" sz="1800" dirty="0"/>
              <a:t> </a:t>
            </a:r>
            <a:r>
              <a:rPr lang="en-US" sz="1800" dirty="0" err="1"/>
              <a:t>ved</a:t>
            </a:r>
            <a:r>
              <a:rPr lang="en-US" sz="1800" dirty="0"/>
              <a:t> </a:t>
            </a:r>
            <a:r>
              <a:rPr lang="en-US" sz="1800" dirty="0" err="1"/>
              <a:t>pasientundersøkelse</a:t>
            </a:r>
            <a:endParaRPr lang="en-US" sz="1800" dirty="0"/>
          </a:p>
          <a:p>
            <a:endParaRPr lang="en-US" sz="1800" dirty="0"/>
          </a:p>
          <a:p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3948827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990" y="369135"/>
            <a:ext cx="9578975" cy="68147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Hva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skjedd</a:t>
            </a:r>
            <a:r>
              <a:rPr lang="en-US" dirty="0"/>
              <a:t>?  </a:t>
            </a:r>
            <a:r>
              <a:rPr lang="en-US" dirty="0" err="1"/>
              <a:t>Energi</a:t>
            </a:r>
            <a:r>
              <a:rPr lang="en-US" dirty="0"/>
              <a:t>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1ED14F-0CAE-4723-BA39-68F09A010649}" type="slidenum">
              <a:rPr lang="nb-NO" smtClean="0"/>
              <a:pPr/>
              <a:t>5</a:t>
            </a:fld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883" y="1262131"/>
            <a:ext cx="5153607" cy="516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588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1DF6D82-7177-4206-A7D6-C74CD761088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r>
              <a:rPr lang="nb-NO" dirty="0"/>
              <a:t>0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D3F89059-0797-420C-BD29-CAE85EEAD4B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1ED14F-0CAE-4723-BA39-68F09A010649}" type="slidenum">
              <a:rPr lang="nb-NO" smtClean="0"/>
              <a:pPr/>
              <a:t>6</a:t>
            </a:fld>
            <a:endParaRPr lang="nb-NO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4AF621-6D6A-4979-8CA6-B006D6FDF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49" y="346081"/>
            <a:ext cx="8640762" cy="900112"/>
          </a:xfrm>
        </p:spPr>
        <p:txBody>
          <a:bodyPr>
            <a:normAutofit/>
          </a:bodyPr>
          <a:lstStyle/>
          <a:p>
            <a:r>
              <a:rPr lang="en-US" dirty="0" err="1"/>
              <a:t>Pasientundersøkelse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7B0649-A214-427B-B16D-A843D0C4F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49" y="1613402"/>
            <a:ext cx="8640762" cy="4318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Primærundersøkelse</a:t>
            </a:r>
            <a:r>
              <a:rPr lang="en-US" sz="20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/>
              <a:t>A – airway </a:t>
            </a:r>
            <a:r>
              <a:rPr lang="en-US" sz="2000" dirty="0" err="1"/>
              <a:t>luftveiskontroll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nakkestabilisering</a:t>
            </a:r>
            <a:r>
              <a:rPr lang="en-US" sz="20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/>
              <a:t>B – breathing </a:t>
            </a:r>
            <a:r>
              <a:rPr lang="en-US" sz="2000" dirty="0" err="1"/>
              <a:t>pust</a:t>
            </a:r>
            <a:r>
              <a:rPr lang="en-US" sz="2000" dirty="0"/>
              <a:t> / </a:t>
            </a:r>
            <a:r>
              <a:rPr lang="en-US" sz="2000" dirty="0" err="1"/>
              <a:t>ventilasjon</a:t>
            </a:r>
            <a:r>
              <a:rPr lang="en-US" sz="20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/>
              <a:t>C </a:t>
            </a:r>
            <a:r>
              <a:rPr lang="en-US" sz="2000" dirty="0"/>
              <a:t>– </a:t>
            </a:r>
            <a:r>
              <a:rPr lang="en-US" sz="2000" b="1" dirty="0"/>
              <a:t>circulation and bleeding </a:t>
            </a:r>
            <a:r>
              <a:rPr lang="en-US" sz="2000" dirty="0" err="1"/>
              <a:t>sirkulasjon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blødning</a:t>
            </a:r>
            <a:r>
              <a:rPr lang="en-US" sz="20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/>
              <a:t>D – disability </a:t>
            </a:r>
            <a:r>
              <a:rPr lang="en-US" sz="2000" dirty="0" err="1"/>
              <a:t>nevrologisk</a:t>
            </a:r>
            <a:r>
              <a:rPr lang="en-US" sz="2000" dirty="0"/>
              <a:t> </a:t>
            </a:r>
            <a:r>
              <a:rPr lang="en-US" sz="2000" dirty="0" err="1"/>
              <a:t>funksjon</a:t>
            </a:r>
            <a:r>
              <a:rPr lang="en-US" sz="20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/>
              <a:t>E </a:t>
            </a:r>
            <a:r>
              <a:rPr lang="en-US" sz="2000" dirty="0"/>
              <a:t>– </a:t>
            </a:r>
            <a:r>
              <a:rPr lang="en-US" sz="2000" b="1" dirty="0"/>
              <a:t>exposure and protect </a:t>
            </a:r>
            <a:r>
              <a:rPr lang="en-US" sz="2000" dirty="0" err="1"/>
              <a:t>eksponere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beskytte</a:t>
            </a:r>
            <a:r>
              <a:rPr lang="en-US" sz="2000" dirty="0"/>
              <a:t> mot </a:t>
            </a:r>
            <a:r>
              <a:rPr lang="en-US" sz="2000" dirty="0" err="1"/>
              <a:t>omgivelsene</a:t>
            </a:r>
            <a:r>
              <a:rPr lang="en-US" sz="20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869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348" y="52884"/>
            <a:ext cx="10515600" cy="1325563"/>
          </a:xfrm>
        </p:spPr>
        <p:txBody>
          <a:bodyPr/>
          <a:lstStyle/>
          <a:p>
            <a:r>
              <a:rPr lang="nb-NO" dirty="0"/>
              <a:t>Pasientundersøkelse forts.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524000" y="6542088"/>
            <a:ext cx="357188" cy="196850"/>
          </a:xfrm>
          <a:prstGeom prst="rect">
            <a:avLst/>
          </a:prstGeom>
        </p:spPr>
        <p:txBody>
          <a:bodyPr/>
          <a:lstStyle/>
          <a:p>
            <a:fld id="{6B1ED14F-0CAE-4723-BA39-68F09A010649}" type="slidenum">
              <a:rPr lang="nb-NO" smtClean="0"/>
              <a:pPr/>
              <a:t>7</a:t>
            </a:fld>
            <a:endParaRPr lang="nb-NO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321514B-8939-4617-9F9A-127E2C765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348" y="1565275"/>
            <a:ext cx="8640762" cy="4318000"/>
          </a:xfrm>
        </p:spPr>
        <p:txBody>
          <a:bodyPr>
            <a:normAutofit/>
          </a:bodyPr>
          <a:lstStyle/>
          <a:p>
            <a:r>
              <a:rPr lang="en-US" sz="2000" dirty="0" err="1"/>
              <a:t>Demonstrere</a:t>
            </a:r>
            <a:r>
              <a:rPr lang="en-US" sz="2000" dirty="0"/>
              <a:t> </a:t>
            </a:r>
            <a:r>
              <a:rPr lang="en-US" sz="2000" dirty="0" err="1"/>
              <a:t>pasientundersøkelse</a:t>
            </a:r>
            <a:r>
              <a:rPr lang="en-US" sz="2000" dirty="0"/>
              <a:t> </a:t>
            </a:r>
            <a:r>
              <a:rPr lang="en-US" sz="2000" dirty="0" err="1"/>
              <a:t>på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markør</a:t>
            </a:r>
            <a:endParaRPr lang="en-US" sz="2000" dirty="0"/>
          </a:p>
          <a:p>
            <a:r>
              <a:rPr lang="en-US" sz="2000" dirty="0" err="1"/>
              <a:t>Deltakerne</a:t>
            </a:r>
            <a:r>
              <a:rPr lang="en-US" sz="2000" dirty="0"/>
              <a:t> </a:t>
            </a:r>
            <a:r>
              <a:rPr lang="en-US" sz="2000" dirty="0" err="1"/>
              <a:t>utfører</a:t>
            </a:r>
            <a:r>
              <a:rPr lang="en-US" sz="2000" dirty="0"/>
              <a:t> </a:t>
            </a:r>
            <a:r>
              <a:rPr lang="en-US" sz="2000" dirty="0" err="1"/>
              <a:t>undersøkelse</a:t>
            </a:r>
            <a:r>
              <a:rPr lang="en-US" sz="2000" dirty="0"/>
              <a:t> </a:t>
            </a:r>
            <a:r>
              <a:rPr lang="en-US" sz="2000" dirty="0" err="1"/>
              <a:t>av</a:t>
            </a:r>
            <a:r>
              <a:rPr lang="en-US" sz="2000" dirty="0"/>
              <a:t> </a:t>
            </a:r>
            <a:r>
              <a:rPr lang="en-US" sz="2000" dirty="0" err="1"/>
              <a:t>hverandre</a:t>
            </a:r>
            <a:r>
              <a:rPr lang="en-US" sz="2000" dirty="0"/>
              <a:t> (se – </a:t>
            </a:r>
            <a:r>
              <a:rPr lang="en-US" sz="2000" dirty="0" err="1"/>
              <a:t>lytt</a:t>
            </a:r>
            <a:r>
              <a:rPr lang="en-US" sz="2000" dirty="0"/>
              <a:t> - ta </a:t>
            </a:r>
            <a:r>
              <a:rPr lang="en-US" sz="2000" dirty="0" err="1"/>
              <a:t>på</a:t>
            </a:r>
            <a:r>
              <a:rPr lang="en-US" sz="2000" dirty="0"/>
              <a:t> - </a:t>
            </a:r>
            <a:r>
              <a:rPr lang="en-US" sz="2000" dirty="0" err="1"/>
              <a:t>snakk</a:t>
            </a:r>
            <a:r>
              <a:rPr lang="en-US" sz="2000" dirty="0"/>
              <a:t> </a:t>
            </a:r>
            <a:r>
              <a:rPr lang="en-US" sz="2000" dirty="0" err="1"/>
              <a:t>til</a:t>
            </a:r>
            <a:r>
              <a:rPr lang="en-US" sz="2000" dirty="0"/>
              <a:t>)</a:t>
            </a:r>
          </a:p>
          <a:p>
            <a:r>
              <a:rPr lang="en-US" sz="2000" dirty="0" err="1"/>
              <a:t>Bruk</a:t>
            </a:r>
            <a:r>
              <a:rPr lang="en-US" sz="2000" dirty="0"/>
              <a:t> </a:t>
            </a:r>
            <a:r>
              <a:rPr lang="en-US" sz="2000" dirty="0" err="1"/>
              <a:t>av</a:t>
            </a:r>
            <a:r>
              <a:rPr lang="en-US" sz="2000" dirty="0"/>
              <a:t> </a:t>
            </a:r>
            <a:r>
              <a:rPr lang="en-US" sz="2000" dirty="0" err="1"/>
              <a:t>utstyr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førstehjelpsekk</a:t>
            </a:r>
            <a:r>
              <a:rPr lang="en-US" sz="2000" dirty="0"/>
              <a:t> (</a:t>
            </a:r>
            <a:r>
              <a:rPr lang="en-US" sz="2000" dirty="0" err="1"/>
              <a:t>nakkekrage</a:t>
            </a:r>
            <a:r>
              <a:rPr lang="en-US" sz="2000" dirty="0"/>
              <a:t>, O2, </a:t>
            </a:r>
            <a:r>
              <a:rPr lang="en-US" sz="2000" dirty="0" err="1"/>
              <a:t>bandasjer</a:t>
            </a:r>
            <a:r>
              <a:rPr lang="en-US" sz="2000" dirty="0"/>
              <a:t> </a:t>
            </a:r>
            <a:r>
              <a:rPr lang="en-US" sz="2000" dirty="0" err="1"/>
              <a:t>osv</a:t>
            </a:r>
            <a:r>
              <a:rPr lang="en-US" sz="2000" dirty="0"/>
              <a:t>)</a:t>
            </a:r>
          </a:p>
          <a:p>
            <a:r>
              <a:rPr lang="en-US" sz="2000" dirty="0" err="1"/>
              <a:t>Videreformidle</a:t>
            </a:r>
            <a:r>
              <a:rPr lang="en-US" sz="2000" dirty="0"/>
              <a:t> </a:t>
            </a:r>
            <a:r>
              <a:rPr lang="en-US" sz="2000" dirty="0" err="1"/>
              <a:t>funn</a:t>
            </a:r>
            <a:r>
              <a:rPr lang="en-US" sz="2000" dirty="0"/>
              <a:t> </a:t>
            </a:r>
            <a:r>
              <a:rPr lang="en-US" sz="2000" dirty="0" err="1"/>
              <a:t>til</a:t>
            </a:r>
            <a:r>
              <a:rPr lang="en-US" sz="2000" dirty="0"/>
              <a:t> </a:t>
            </a:r>
            <a:r>
              <a:rPr lang="en-US" sz="2000" dirty="0" err="1"/>
              <a:t>sykepleier</a:t>
            </a:r>
            <a:r>
              <a:rPr lang="en-US" sz="2000" dirty="0"/>
              <a:t>/</a:t>
            </a:r>
            <a:r>
              <a:rPr lang="en-US" sz="2000" dirty="0" err="1"/>
              <a:t>førstehjelpslag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86060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E11905-BA98-4171-B6A4-B2D9BFEE6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7936"/>
          </a:xfrm>
        </p:spPr>
        <p:txBody>
          <a:bodyPr>
            <a:normAutofit/>
          </a:bodyPr>
          <a:lstStyle/>
          <a:p>
            <a:r>
              <a:rPr lang="nb-NO" dirty="0"/>
              <a:t>Livreddende førstehjelp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3749D38-EB36-40AE-BE8F-50537F5402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70958" cy="4351338"/>
          </a:xfrm>
        </p:spPr>
        <p:txBody>
          <a:bodyPr>
            <a:normAutofit/>
          </a:bodyPr>
          <a:lstStyle/>
          <a:p>
            <a:r>
              <a:rPr lang="en-US" sz="2000" dirty="0" err="1"/>
              <a:t>Demonstrasjon</a:t>
            </a:r>
            <a:r>
              <a:rPr lang="en-US" sz="2000" dirty="0"/>
              <a:t>: </a:t>
            </a:r>
          </a:p>
          <a:p>
            <a:pPr lvl="1"/>
            <a:r>
              <a:rPr lang="en-US" sz="2000" dirty="0" err="1"/>
              <a:t>Bevistløs</a:t>
            </a:r>
            <a:r>
              <a:rPr lang="en-US" sz="2000" dirty="0"/>
              <a:t> </a:t>
            </a:r>
            <a:r>
              <a:rPr lang="en-US" sz="2000" dirty="0" err="1"/>
              <a:t>pasient</a:t>
            </a:r>
            <a:r>
              <a:rPr lang="en-US" sz="2000" dirty="0"/>
              <a:t> med normal </a:t>
            </a:r>
            <a:r>
              <a:rPr lang="en-US" sz="2000" dirty="0" err="1"/>
              <a:t>respirasjon</a:t>
            </a:r>
            <a:endParaRPr lang="en-US" sz="2000" dirty="0"/>
          </a:p>
          <a:p>
            <a:pPr lvl="1"/>
            <a:r>
              <a:rPr lang="en-US" sz="2000" dirty="0" err="1"/>
              <a:t>Observeres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ett</a:t>
            </a:r>
            <a:r>
              <a:rPr lang="en-US" sz="2000" dirty="0"/>
              <a:t> </a:t>
            </a:r>
            <a:r>
              <a:rPr lang="en-US" sz="2000" dirty="0" err="1"/>
              <a:t>minutt</a:t>
            </a:r>
            <a:r>
              <a:rPr lang="en-US" sz="2000" dirty="0"/>
              <a:t> og </a:t>
            </a:r>
            <a:r>
              <a:rPr lang="en-US" sz="2000" dirty="0" err="1"/>
              <a:t>legges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sideleie</a:t>
            </a:r>
            <a:endParaRPr lang="en-US" sz="2000" dirty="0"/>
          </a:p>
          <a:p>
            <a:pPr lvl="1"/>
            <a:r>
              <a:rPr lang="en-US" sz="2000" dirty="0" err="1"/>
              <a:t>Alle</a:t>
            </a:r>
            <a:r>
              <a:rPr lang="en-US" sz="2000" dirty="0"/>
              <a:t> </a:t>
            </a:r>
            <a:r>
              <a:rPr lang="en-US" sz="2000" dirty="0" err="1"/>
              <a:t>utfører</a:t>
            </a:r>
            <a:r>
              <a:rPr lang="en-US" sz="2000" dirty="0"/>
              <a:t> </a:t>
            </a:r>
            <a:r>
              <a:rPr lang="en-US" sz="2000" dirty="0" err="1"/>
              <a:t>på</a:t>
            </a:r>
            <a:r>
              <a:rPr lang="en-US" sz="2000" dirty="0"/>
              <a:t> </a:t>
            </a:r>
            <a:r>
              <a:rPr lang="en-US" sz="2000" dirty="0" err="1"/>
              <a:t>hverandre</a:t>
            </a:r>
            <a:endParaRPr lang="en-US" sz="2000" dirty="0"/>
          </a:p>
          <a:p>
            <a:pPr lvl="1"/>
            <a:endParaRPr lang="en-US" sz="2000" dirty="0"/>
          </a:p>
          <a:p>
            <a:r>
              <a:rPr lang="en-US" sz="2000" dirty="0" err="1"/>
              <a:t>Alle</a:t>
            </a:r>
            <a:r>
              <a:rPr lang="en-US" sz="2000" dirty="0"/>
              <a:t> </a:t>
            </a:r>
            <a:r>
              <a:rPr lang="en-US" sz="2000" dirty="0" err="1"/>
              <a:t>utfører</a:t>
            </a:r>
            <a:r>
              <a:rPr lang="en-US" sz="2000" dirty="0"/>
              <a:t> basal HLR </a:t>
            </a:r>
            <a:r>
              <a:rPr lang="en-US" sz="2000" dirty="0" err="1"/>
              <a:t>på</a:t>
            </a:r>
            <a:r>
              <a:rPr lang="en-US" sz="2000" dirty="0"/>
              <a:t> </a:t>
            </a:r>
            <a:r>
              <a:rPr lang="en-US" sz="2000" dirty="0" err="1"/>
              <a:t>dukke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Demo og </a:t>
            </a:r>
            <a:r>
              <a:rPr lang="en-US" sz="2000" dirty="0" err="1"/>
              <a:t>øvelse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bruk</a:t>
            </a:r>
            <a:r>
              <a:rPr lang="en-US" sz="2000" dirty="0"/>
              <a:t> </a:t>
            </a:r>
            <a:r>
              <a:rPr lang="en-US" sz="2000" dirty="0" err="1"/>
              <a:t>av</a:t>
            </a:r>
            <a:r>
              <a:rPr lang="en-US" sz="2000" dirty="0"/>
              <a:t> </a:t>
            </a:r>
            <a:r>
              <a:rPr lang="en-US" sz="2000" dirty="0" err="1"/>
              <a:t>pocketmask</a:t>
            </a:r>
            <a:r>
              <a:rPr lang="en-US" sz="2000" dirty="0"/>
              <a:t> med </a:t>
            </a:r>
            <a:r>
              <a:rPr lang="en-US" sz="2000" dirty="0" err="1"/>
              <a:t>ventil</a:t>
            </a:r>
            <a:r>
              <a:rPr lang="en-US" sz="2000" dirty="0"/>
              <a:t> + O2</a:t>
            </a:r>
          </a:p>
          <a:p>
            <a:pPr lvl="1"/>
            <a:r>
              <a:rPr lang="en-US" sz="2000" dirty="0" err="1"/>
              <a:t>viktigheten</a:t>
            </a:r>
            <a:r>
              <a:rPr lang="en-US" sz="2000" dirty="0"/>
              <a:t> </a:t>
            </a:r>
            <a:r>
              <a:rPr lang="en-US" sz="2000" dirty="0" err="1"/>
              <a:t>av</a:t>
            </a:r>
            <a:r>
              <a:rPr lang="en-US" sz="2000" dirty="0"/>
              <a:t> </a:t>
            </a:r>
            <a:r>
              <a:rPr lang="en-US" sz="2000" dirty="0" err="1"/>
              <a:t>dette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forbindelse</a:t>
            </a:r>
            <a:r>
              <a:rPr lang="en-US" sz="2000" dirty="0"/>
              <a:t> med </a:t>
            </a:r>
            <a:r>
              <a:rPr lang="en-US" sz="2000" dirty="0" err="1"/>
              <a:t>brann</a:t>
            </a:r>
            <a:r>
              <a:rPr lang="en-US" sz="2000" dirty="0"/>
              <a:t>/gasser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40953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188" y="312409"/>
            <a:ext cx="10291011" cy="900112"/>
          </a:xfrm>
        </p:spPr>
        <p:txBody>
          <a:bodyPr>
            <a:noAutofit/>
          </a:bodyPr>
          <a:lstStyle/>
          <a:p>
            <a:r>
              <a:rPr lang="en-US" sz="4000" dirty="0" err="1"/>
              <a:t>Bruk</a:t>
            </a:r>
            <a:r>
              <a:rPr lang="en-US" sz="4000" dirty="0"/>
              <a:t> </a:t>
            </a:r>
            <a:r>
              <a:rPr lang="en-US" sz="4000" dirty="0" err="1"/>
              <a:t>av</a:t>
            </a:r>
            <a:r>
              <a:rPr lang="en-US" sz="4000" dirty="0"/>
              <a:t> </a:t>
            </a:r>
            <a:r>
              <a:rPr lang="en-US" sz="4000" dirty="0" err="1"/>
              <a:t>bårer</a:t>
            </a:r>
            <a:r>
              <a:rPr lang="en-US" sz="4000" dirty="0"/>
              <a:t>/ </a:t>
            </a:r>
            <a:r>
              <a:rPr lang="en-US" sz="4000" dirty="0" err="1"/>
              <a:t>leiring</a:t>
            </a:r>
            <a:r>
              <a:rPr lang="en-US" sz="4000" dirty="0"/>
              <a:t> og </a:t>
            </a:r>
            <a:r>
              <a:rPr lang="en-US" sz="4000" dirty="0" err="1"/>
              <a:t>løfteteknikk</a:t>
            </a:r>
            <a:endParaRPr lang="en-US" sz="4000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3E779AE9-79A0-4D00-9FB4-9250DE11E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Bruk</a:t>
            </a:r>
            <a:r>
              <a:rPr lang="en-US" sz="2000" dirty="0"/>
              <a:t> </a:t>
            </a:r>
            <a:r>
              <a:rPr lang="en-US" sz="2000" dirty="0" err="1"/>
              <a:t>av</a:t>
            </a:r>
            <a:r>
              <a:rPr lang="en-US" sz="2000" dirty="0"/>
              <a:t> </a:t>
            </a:r>
            <a:r>
              <a:rPr lang="en-US" sz="2000" dirty="0" err="1"/>
              <a:t>vakummadrass</a:t>
            </a:r>
            <a:endParaRPr lang="en-US" sz="2000" dirty="0"/>
          </a:p>
          <a:p>
            <a:r>
              <a:rPr lang="en-US" sz="2000" dirty="0" err="1"/>
              <a:t>Demonstrere</a:t>
            </a:r>
            <a:r>
              <a:rPr lang="en-US" sz="2000" dirty="0"/>
              <a:t> “</a:t>
            </a:r>
            <a:r>
              <a:rPr lang="en-US" sz="2000" dirty="0" err="1"/>
              <a:t>traumesideleie</a:t>
            </a:r>
            <a:r>
              <a:rPr lang="en-US" sz="2000" dirty="0"/>
              <a:t>”</a:t>
            </a:r>
          </a:p>
          <a:p>
            <a:r>
              <a:rPr lang="en-US" sz="2000" dirty="0" err="1"/>
              <a:t>Demonstrasjon</a:t>
            </a:r>
            <a:r>
              <a:rPr lang="en-US" sz="2000" dirty="0"/>
              <a:t> </a:t>
            </a:r>
            <a:r>
              <a:rPr lang="en-US" sz="2000" dirty="0" err="1"/>
              <a:t>av</a:t>
            </a:r>
            <a:r>
              <a:rPr lang="en-US" sz="2000" dirty="0"/>
              <a:t> </a:t>
            </a:r>
            <a:r>
              <a:rPr lang="en-US" sz="2000" dirty="0" err="1"/>
              <a:t>ulike</a:t>
            </a:r>
            <a:r>
              <a:rPr lang="en-US" sz="2000" dirty="0"/>
              <a:t> </a:t>
            </a:r>
            <a:r>
              <a:rPr lang="en-US" sz="2000" dirty="0" err="1"/>
              <a:t>teknikker</a:t>
            </a:r>
            <a:r>
              <a:rPr lang="en-US" sz="2000" dirty="0"/>
              <a:t> for </a:t>
            </a:r>
            <a:r>
              <a:rPr lang="en-US" sz="2000" dirty="0" err="1"/>
              <a:t>forflyttning</a:t>
            </a:r>
            <a:r>
              <a:rPr lang="en-US" sz="2000" dirty="0"/>
              <a:t> </a:t>
            </a:r>
            <a:r>
              <a:rPr lang="en-US" sz="2000" dirty="0" err="1"/>
              <a:t>av</a:t>
            </a:r>
            <a:r>
              <a:rPr lang="en-US" sz="2000" dirty="0"/>
              <a:t> </a:t>
            </a:r>
            <a:r>
              <a:rPr lang="en-US" sz="2000" dirty="0" err="1"/>
              <a:t>pasient</a:t>
            </a:r>
            <a:r>
              <a:rPr lang="en-US" sz="2000" dirty="0"/>
              <a:t> over </a:t>
            </a:r>
            <a:r>
              <a:rPr lang="en-US" sz="2000" dirty="0" err="1"/>
              <a:t>på</a:t>
            </a:r>
            <a:r>
              <a:rPr lang="en-US" sz="2000" dirty="0"/>
              <a:t> </a:t>
            </a:r>
            <a:r>
              <a:rPr lang="en-US" sz="2000" dirty="0" err="1"/>
              <a:t>båre</a:t>
            </a:r>
            <a:r>
              <a:rPr lang="en-US" sz="2000" dirty="0"/>
              <a:t> </a:t>
            </a:r>
          </a:p>
          <a:p>
            <a:pPr lvl="1"/>
            <a:r>
              <a:rPr lang="en-US" sz="2000" dirty="0" err="1"/>
              <a:t>Ledelse</a:t>
            </a:r>
            <a:r>
              <a:rPr lang="en-US" sz="2000" dirty="0"/>
              <a:t> </a:t>
            </a:r>
            <a:r>
              <a:rPr lang="en-US" sz="2000" dirty="0" err="1"/>
              <a:t>ved</a:t>
            </a:r>
            <a:r>
              <a:rPr lang="en-US" sz="2000" dirty="0"/>
              <a:t> </a:t>
            </a:r>
            <a:r>
              <a:rPr lang="en-US" sz="2000" dirty="0" err="1"/>
              <a:t>løft</a:t>
            </a:r>
            <a:r>
              <a:rPr lang="en-US" sz="2000" dirty="0"/>
              <a:t> og </a:t>
            </a:r>
            <a:r>
              <a:rPr lang="en-US" sz="2000" dirty="0" err="1"/>
              <a:t>løfteteknikk</a:t>
            </a:r>
            <a:r>
              <a:rPr lang="en-US" sz="2000" dirty="0"/>
              <a:t> (</a:t>
            </a:r>
            <a:r>
              <a:rPr lang="en-US" sz="2000" dirty="0" err="1"/>
              <a:t>klesløft</a:t>
            </a:r>
            <a:r>
              <a:rPr lang="en-US" sz="2000" dirty="0"/>
              <a:t>, logroll)</a:t>
            </a:r>
          </a:p>
          <a:p>
            <a:r>
              <a:rPr lang="en-US" sz="2000" dirty="0" err="1"/>
              <a:t>Leiring</a:t>
            </a:r>
            <a:r>
              <a:rPr lang="en-US" sz="2000" dirty="0"/>
              <a:t> og stropping</a:t>
            </a:r>
          </a:p>
          <a:p>
            <a:r>
              <a:rPr lang="en-US" sz="2000" dirty="0" err="1"/>
              <a:t>Teknikker</a:t>
            </a:r>
            <a:r>
              <a:rPr lang="en-US" sz="2000" dirty="0"/>
              <a:t> der </a:t>
            </a:r>
            <a:r>
              <a:rPr lang="en-US" sz="2000" dirty="0" err="1"/>
              <a:t>bårer</a:t>
            </a:r>
            <a:r>
              <a:rPr lang="en-US" sz="2000" dirty="0"/>
              <a:t> </a:t>
            </a:r>
            <a:r>
              <a:rPr lang="en-US" sz="2000" dirty="0" err="1"/>
              <a:t>ikke</a:t>
            </a:r>
            <a:r>
              <a:rPr lang="en-US" sz="2000" dirty="0"/>
              <a:t> </a:t>
            </a:r>
            <a:r>
              <a:rPr lang="en-US" sz="2000" dirty="0" err="1"/>
              <a:t>er</a:t>
            </a:r>
            <a:r>
              <a:rPr lang="en-US" sz="2000" dirty="0"/>
              <a:t> </a:t>
            </a:r>
            <a:r>
              <a:rPr lang="en-US" sz="2000" dirty="0" err="1"/>
              <a:t>hensiktsmessig</a:t>
            </a:r>
            <a:r>
              <a:rPr lang="en-US" sz="2000" dirty="0"/>
              <a:t> (</a:t>
            </a:r>
            <a:r>
              <a:rPr lang="en-US" sz="2000" dirty="0" err="1"/>
              <a:t>bære</a:t>
            </a:r>
            <a:r>
              <a:rPr lang="en-US" sz="2000" dirty="0"/>
              <a:t>/</a:t>
            </a:r>
            <a:r>
              <a:rPr lang="en-US" sz="2000" dirty="0" err="1"/>
              <a:t>slepemetoder</a:t>
            </a:r>
            <a:r>
              <a:rPr lang="en-US" sz="2000" dirty="0"/>
              <a:t> vises </a:t>
            </a:r>
            <a:r>
              <a:rPr lang="en-US" sz="2000" dirty="0" err="1"/>
              <a:t>av</a:t>
            </a:r>
            <a:r>
              <a:rPr lang="en-US" sz="2000" dirty="0"/>
              <a:t> </a:t>
            </a:r>
            <a:r>
              <a:rPr lang="en-US" sz="2000" dirty="0" err="1"/>
              <a:t>lagleder</a:t>
            </a:r>
            <a:r>
              <a:rPr lang="en-US" sz="2000" dirty="0"/>
              <a:t>)  </a:t>
            </a:r>
          </a:p>
          <a:p>
            <a:r>
              <a:rPr lang="en-US" sz="2000" dirty="0" err="1"/>
              <a:t>Gjennomgang</a:t>
            </a:r>
            <a:r>
              <a:rPr lang="en-US" sz="2000" dirty="0"/>
              <a:t> </a:t>
            </a:r>
            <a:r>
              <a:rPr lang="en-US" sz="2000" dirty="0" err="1"/>
              <a:t>av</a:t>
            </a:r>
            <a:r>
              <a:rPr lang="en-US" sz="2000" dirty="0"/>
              <a:t> </a:t>
            </a:r>
            <a:r>
              <a:rPr lang="en-US" sz="2000" dirty="0" err="1"/>
              <a:t>bårer</a:t>
            </a:r>
            <a:r>
              <a:rPr lang="en-US" sz="2000" dirty="0"/>
              <a:t> </a:t>
            </a:r>
            <a:r>
              <a:rPr lang="en-US" sz="2000" dirty="0" err="1"/>
              <a:t>ombord</a:t>
            </a:r>
            <a:r>
              <a:rPr lang="en-US" sz="2000" dirty="0"/>
              <a:t> (</a:t>
            </a:r>
            <a:r>
              <a:rPr lang="en-US" sz="2000" dirty="0" err="1"/>
              <a:t>plassering</a:t>
            </a:r>
            <a:r>
              <a:rPr lang="en-US" sz="2000" dirty="0"/>
              <a:t>, </a:t>
            </a:r>
            <a:r>
              <a:rPr lang="en-US" sz="2000" dirty="0" err="1"/>
              <a:t>bruksområde</a:t>
            </a:r>
            <a:r>
              <a:rPr lang="en-US" sz="2000" dirty="0"/>
              <a:t> og demo </a:t>
            </a:r>
            <a:r>
              <a:rPr lang="en-US" sz="2000" dirty="0" err="1"/>
              <a:t>av</a:t>
            </a:r>
            <a:r>
              <a:rPr lang="en-US" sz="2000" dirty="0"/>
              <a:t> </a:t>
            </a:r>
            <a:r>
              <a:rPr lang="en-US" sz="2000" dirty="0" err="1"/>
              <a:t>bruk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09923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459</Words>
  <Application>Microsoft Office PowerPoint</Application>
  <PresentationFormat>Widescreen</PresentationFormat>
  <Paragraphs>85</Paragraphs>
  <Slides>10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Office-tema</vt:lpstr>
      <vt:lpstr>MODULBASERT TRENING FOR SØK OG REDNINGSPERSONELL </vt:lpstr>
      <vt:lpstr>Forberedelse for trener (sykepleier)</vt:lpstr>
      <vt:lpstr>INNHOLD</vt:lpstr>
      <vt:lpstr> Skademekanismer / hendelse</vt:lpstr>
      <vt:lpstr>Hva har skjedd?  Energi?</vt:lpstr>
      <vt:lpstr>Pasientundersøkelse</vt:lpstr>
      <vt:lpstr>Pasientundersøkelse forts.</vt:lpstr>
      <vt:lpstr>Livreddende førstehjelp</vt:lpstr>
      <vt:lpstr>Bruk av bårer/ leiring og løfteteknikk</vt:lpstr>
      <vt:lpstr>EVALUERING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MODULBASERT TRENING FOR MOB BÅT PERSONELL</dc:title>
  <dc:creator>Marita R Dorga</dc:creator>
  <cp:lastModifiedBy>Målfrid Rønnevik</cp:lastModifiedBy>
  <cp:revision>14</cp:revision>
  <dcterms:created xsi:type="dcterms:W3CDTF">2018-10-31T09:41:16Z</dcterms:created>
  <dcterms:modified xsi:type="dcterms:W3CDTF">2019-01-03T13:25:36Z</dcterms:modified>
</cp:coreProperties>
</file>