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9" r:id="rId4"/>
    <p:sldId id="273" r:id="rId5"/>
    <p:sldId id="274" r:id="rId6"/>
    <p:sldId id="275" r:id="rId7"/>
    <p:sldId id="265" r:id="rId8"/>
    <p:sldId id="262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6985D-8D42-4B54-BA51-2E12229F214B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A4998-1DCA-4569-A44D-F3894DFC23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94485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FF7843-4A54-4223-9875-8725E644BDD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260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FF7843-4A54-4223-9875-8725E644BDDD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588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FF7843-4A54-4223-9875-8725E644BDDD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557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b="1" dirty="0"/>
              <a:t>MODULBASERT TRENING FOR SØK OG REDNINGSPERSONELL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3277358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MODUL: 6</a:t>
            </a:r>
            <a:br>
              <a:rPr lang="en-US" sz="4000" dirty="0"/>
            </a:br>
            <a:r>
              <a:rPr lang="en-US" sz="4000" dirty="0"/>
              <a:t>KJEMIKALIER</a:t>
            </a:r>
            <a:endParaRPr lang="nb-NO" sz="4400" dirty="0"/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nb-NO" dirty="0">
                <a:solidFill>
                  <a:srgbClr val="333333"/>
                </a:solidFill>
              </a:rPr>
              <a:t>INNHOLD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579"/>
            <a:ext cx="10515600" cy="4813384"/>
          </a:xfrm>
        </p:spPr>
        <p:txBody>
          <a:bodyPr>
            <a:noAutofit/>
          </a:bodyPr>
          <a:lstStyle/>
          <a:p>
            <a:r>
              <a:rPr lang="nb-NO" sz="2000" dirty="0"/>
              <a:t>Teori - Kjemikalier ombord. Typer, mengde og faregrad</a:t>
            </a:r>
          </a:p>
          <a:p>
            <a:r>
              <a:rPr lang="nb-NO" sz="2000" dirty="0"/>
              <a:t>Teori - Organisering av innsats ved kjemikalieuhell</a:t>
            </a:r>
          </a:p>
          <a:p>
            <a:r>
              <a:rPr lang="nb-NO" sz="2000" dirty="0"/>
              <a:t>Teori/praksis - Verneutstyr, iføre seg kjemikalievern utstyr</a:t>
            </a:r>
          </a:p>
          <a:p>
            <a:r>
              <a:rPr lang="nb-NO" sz="2000" dirty="0"/>
              <a:t>Praktisk trening – </a:t>
            </a:r>
            <a:r>
              <a:rPr lang="nb-NO" sz="2000" dirty="0" err="1"/>
              <a:t>Kjemikalieverninnsats</a:t>
            </a:r>
            <a:r>
              <a:rPr lang="nb-NO" sz="2000" dirty="0"/>
              <a:t> og sanering</a:t>
            </a:r>
          </a:p>
        </p:txBody>
      </p:sp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9801"/>
          </a:xfrm>
        </p:spPr>
        <p:txBody>
          <a:bodyPr>
            <a:normAutofit/>
          </a:bodyPr>
          <a:lstStyle/>
          <a:p>
            <a:r>
              <a:rPr lang="nb-NO" sz="4000" dirty="0"/>
              <a:t>KJEMIKALIER</a:t>
            </a:r>
            <a:endParaRPr lang="en-US" sz="400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293386E-0B84-45F2-8508-98524DEA0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937"/>
            <a:ext cx="10515600" cy="4677026"/>
          </a:xfrm>
        </p:spPr>
        <p:txBody>
          <a:bodyPr>
            <a:normAutofit/>
          </a:bodyPr>
          <a:lstStyle/>
          <a:p>
            <a:r>
              <a:rPr lang="nb-NO" sz="2000" dirty="0"/>
              <a:t>Hva er om bord og hvor er det lagret?</a:t>
            </a:r>
          </a:p>
          <a:p>
            <a:r>
              <a:rPr lang="nb-NO" sz="2000" dirty="0"/>
              <a:t>Hvilke risiko områder finnes?</a:t>
            </a:r>
          </a:p>
          <a:p>
            <a:r>
              <a:rPr lang="nb-NO" sz="2000" dirty="0"/>
              <a:t>Hvor finnes datablad?</a:t>
            </a:r>
          </a:p>
          <a:p>
            <a:r>
              <a:rPr lang="nb-NO" sz="2000" dirty="0"/>
              <a:t>Hvor finnes oppsamlingsutstyr, kar etc.?</a:t>
            </a:r>
          </a:p>
          <a:p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948827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401254"/>
            <a:ext cx="8640762" cy="450230"/>
          </a:xfrm>
        </p:spPr>
        <p:txBody>
          <a:bodyPr>
            <a:noAutofit/>
          </a:bodyPr>
          <a:lstStyle/>
          <a:p>
            <a:r>
              <a:rPr lang="nb-NO" sz="2800" dirty="0">
                <a:solidFill>
                  <a:schemeClr val="tx1"/>
                </a:solidFill>
              </a:rPr>
              <a:t>Verneutstyr – standard mal i UPN/</a:t>
            </a:r>
            <a:r>
              <a:rPr lang="nb-NO" sz="2800" dirty="0">
                <a:solidFill>
                  <a:srgbClr val="FF0000"/>
                </a:solidFill>
              </a:rPr>
              <a:t>bruk selskapets utstyr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922215"/>
            <a:ext cx="8640762" cy="55345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sz="1400" b="1" dirty="0"/>
              <a:t>Skal ha beskyttelse i henhold til aktuelle kjemikalier ombord – følgende er standard mal for utstyr, men det kan være behov for annet utstyr basert på lokale forhold (eventuelt gasstett kjemikalieverndrak med pusteluft).</a:t>
            </a:r>
          </a:p>
          <a:p>
            <a:pPr marL="0" indent="0">
              <a:buNone/>
            </a:pPr>
            <a:r>
              <a:rPr lang="nb-NO" sz="1400" b="1" dirty="0"/>
              <a:t>Maske</a:t>
            </a:r>
          </a:p>
          <a:p>
            <a:r>
              <a:rPr lang="nb-NO" sz="1400" dirty="0"/>
              <a:t>Helemaske Sundstrøm S200  med tilhørende filter av type KOMBIFILTE R ABEKH1HG-P3 SR 299 </a:t>
            </a:r>
          </a:p>
          <a:p>
            <a:r>
              <a:rPr lang="nb-NO" sz="1400" dirty="0"/>
              <a:t>Alternativ Helmaske 3M 6000-serie, med utskiftbare filter FILTER ABEK2P3, 3M 6099 </a:t>
            </a:r>
          </a:p>
          <a:p>
            <a:r>
              <a:rPr lang="nb-NO" sz="1400" dirty="0"/>
              <a:t>(Helmasken kan ogsa benyttes i kombinasjon med 3M S-200 trykkluftsystem).</a:t>
            </a:r>
          </a:p>
          <a:p>
            <a:pPr marL="0" indent="0">
              <a:buNone/>
            </a:pPr>
            <a:r>
              <a:rPr lang="nb-NO" sz="1400" b="1" dirty="0"/>
              <a:t>Hansker</a:t>
            </a:r>
          </a:p>
          <a:p>
            <a:r>
              <a:rPr lang="nb-NO" sz="1400" dirty="0"/>
              <a:t>Kjemikaliehanske Ansell 02-100 Barrier</a:t>
            </a:r>
          </a:p>
          <a:p>
            <a:r>
              <a:rPr lang="nb-NO" sz="1400" dirty="0"/>
              <a:t>Kjemikaliehanske Ansell Solvex Premium 37-900, nitril (til bruk utenpå 02-100)</a:t>
            </a:r>
          </a:p>
          <a:p>
            <a:pPr marL="0" indent="0">
              <a:buNone/>
            </a:pPr>
            <a:r>
              <a:rPr lang="nb-NO" sz="1400" b="1" dirty="0"/>
              <a:t>Kjemikaliedress</a:t>
            </a:r>
          </a:p>
          <a:p>
            <a:r>
              <a:rPr lang="nb-NO" sz="1400" dirty="0"/>
              <a:t>MICROCHEM® 4000 Coveralls</a:t>
            </a:r>
          </a:p>
          <a:p>
            <a:pPr marL="0" indent="0">
              <a:buNone/>
            </a:pPr>
            <a:r>
              <a:rPr lang="nb-NO" sz="1400" b="1" dirty="0"/>
              <a:t>Støvler</a:t>
            </a:r>
          </a:p>
          <a:p>
            <a:r>
              <a:rPr lang="nb-NO" sz="1400" dirty="0"/>
              <a:t>Støvler Dunlop Protomaster, PVC</a:t>
            </a:r>
          </a:p>
          <a:p>
            <a:pPr marL="0" indent="0">
              <a:buNone/>
            </a:pPr>
            <a:r>
              <a:rPr lang="nb-NO" sz="1400" b="1" dirty="0"/>
              <a:t>Annet</a:t>
            </a:r>
          </a:p>
          <a:p>
            <a:r>
              <a:rPr lang="nb-NO" sz="1400" dirty="0"/>
              <a:t>Rull tape for evt å tape rundt håndledd og rundt støvel for å få drakt tett</a:t>
            </a:r>
          </a:p>
          <a:p>
            <a:r>
              <a:rPr lang="nb-NO" sz="1400" dirty="0"/>
              <a:t>Ørepropper</a:t>
            </a:r>
          </a:p>
          <a:p>
            <a:r>
              <a:rPr lang="nb-NO" sz="1400" dirty="0"/>
              <a:t>Visir til hjelm</a:t>
            </a:r>
          </a:p>
          <a:p>
            <a:r>
              <a:rPr lang="nb-NO" sz="1400" dirty="0"/>
              <a:t>Evt gummiforkle for ekstra beskyttelse på Microchem 4000 hvis mye søl, f.eks oljesøl.                       </a:t>
            </a:r>
          </a:p>
          <a:p>
            <a:pPr marL="0" indent="0">
              <a:buNone/>
            </a:pPr>
            <a:endParaRPr lang="nb-NO" sz="900" dirty="0"/>
          </a:p>
          <a:p>
            <a:pPr marL="0" indent="0">
              <a:buNone/>
            </a:pPr>
            <a:r>
              <a:rPr lang="nb-NO" sz="1400" b="1" dirty="0"/>
              <a:t>Antall og størrelser må vurderes på hver installasjon i forhold til antallet på S&amp;R laget.</a:t>
            </a:r>
            <a:endParaRPr lang="nb-NO" sz="3200" dirty="0"/>
          </a:p>
          <a:p>
            <a:pPr marL="0" indent="0">
              <a:buNone/>
            </a:pPr>
            <a:endParaRPr lang="nb-NO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0145" y="1789698"/>
            <a:ext cx="1495425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450145" y="5790198"/>
            <a:ext cx="1567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900" dirty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En modell av </a:t>
            </a:r>
            <a:r>
              <a:rPr lang="nb-NO" sz="900" dirty="0">
                <a:solidFill>
                  <a:srgbClr val="333333"/>
                </a:solidFill>
              </a:rPr>
              <a:t>MICROCHEM® 4000 </a:t>
            </a:r>
            <a:endParaRPr lang="en-US" sz="900" dirty="0" err="1">
              <a:solidFill>
                <a:srgbClr val="333333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868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2478" y="217217"/>
            <a:ext cx="4315522" cy="584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4496"/>
          </a:xfrm>
        </p:spPr>
        <p:txBody>
          <a:bodyPr>
            <a:normAutofit fontScale="90000"/>
          </a:bodyPr>
          <a:lstStyle/>
          <a:p>
            <a:r>
              <a:rPr lang="nb-NO" sz="4000" dirty="0"/>
              <a:t>Organisering av innsats ved </a:t>
            </a:r>
            <a:br>
              <a:rPr lang="nb-NO" sz="4000" dirty="0"/>
            </a:br>
            <a:r>
              <a:rPr lang="nb-NO" sz="4000" dirty="0"/>
              <a:t>kjemikalieuhell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2045367"/>
            <a:ext cx="10515600" cy="41315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b="1" dirty="0"/>
              <a:t>Skadestedet må avsperres</a:t>
            </a:r>
          </a:p>
          <a:p>
            <a:r>
              <a:rPr lang="nb-NO" sz="2000" dirty="0"/>
              <a:t>En indre og ytre grense bør defineres og                                                        </a:t>
            </a:r>
            <a:br>
              <a:rPr lang="nb-NO" sz="2000" dirty="0"/>
            </a:br>
            <a:r>
              <a:rPr lang="nb-NO" sz="2000" dirty="0"/>
              <a:t>merkes. Innenfor indre grense (risikosone)                                                            </a:t>
            </a:r>
            <a:br>
              <a:rPr lang="nb-NO" sz="2000" dirty="0"/>
            </a:br>
            <a:r>
              <a:rPr lang="nb-NO" sz="2000" dirty="0"/>
              <a:t>skal kun personer iført kjemikalie verneutstyr                                                            </a:t>
            </a:r>
            <a:br>
              <a:rPr lang="nb-NO" sz="2000" dirty="0"/>
            </a:br>
            <a:r>
              <a:rPr lang="nb-NO" sz="2000" dirty="0"/>
              <a:t>oppholde seg</a:t>
            </a:r>
          </a:p>
          <a:p>
            <a:r>
              <a:rPr lang="nb-NO" sz="2000" dirty="0"/>
              <a:t>Mellom indre og ytre grense (arbeidssone)                                                           </a:t>
            </a:r>
            <a:br>
              <a:rPr lang="nb-NO" sz="2000" dirty="0"/>
            </a:br>
            <a:r>
              <a:rPr lang="nb-NO" sz="2000" dirty="0"/>
              <a:t>opprettes basepunkt, depot og saneringsplass</a:t>
            </a:r>
          </a:p>
          <a:p>
            <a:r>
              <a:rPr lang="nb-NO" sz="2000" dirty="0"/>
              <a:t>Utenfor ytre grense defineres som sikkert område</a:t>
            </a:r>
          </a:p>
        </p:txBody>
      </p:sp>
    </p:spTree>
    <p:extLst>
      <p:ext uri="{BB962C8B-B14F-4D97-AF65-F5344CB8AC3E}">
        <p14:creationId xmlns:p14="http://schemas.microsoft.com/office/powerpoint/2010/main" val="1911325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2478" y="217217"/>
            <a:ext cx="4315522" cy="584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Organisering av innsats ved </a:t>
            </a:r>
            <a:br>
              <a:rPr lang="nb-NO" sz="4000" dirty="0"/>
            </a:br>
            <a:r>
              <a:rPr lang="nb-NO" sz="4000" dirty="0"/>
              <a:t>kjemikalieuhell forts.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b="1" dirty="0"/>
              <a:t>Det bør opprettes en inngang og utgang</a:t>
            </a:r>
            <a:endParaRPr lang="nb-NO" sz="2000" dirty="0"/>
          </a:p>
          <a:p>
            <a:r>
              <a:rPr lang="nb-NO" sz="2000" dirty="0"/>
              <a:t>Inngang og utgang fra risikosone bør holdes                                                                    </a:t>
            </a:r>
            <a:br>
              <a:rPr lang="nb-NO" sz="2000" dirty="0"/>
            </a:br>
            <a:r>
              <a:rPr lang="nb-NO" sz="2000" dirty="0"/>
              <a:t>avskilt fra hverandre</a:t>
            </a:r>
          </a:p>
          <a:p>
            <a:r>
              <a:rPr lang="nb-NO" sz="2000" dirty="0"/>
              <a:t>Saneringsplass i arbeidssone</a:t>
            </a:r>
          </a:p>
          <a:p>
            <a:endParaRPr lang="nb-NO" sz="2000" dirty="0"/>
          </a:p>
          <a:p>
            <a:pPr marL="0" indent="0">
              <a:buNone/>
            </a:pPr>
            <a:r>
              <a:rPr lang="nb-NO" sz="2000" b="1" dirty="0"/>
              <a:t>Depot opprettes</a:t>
            </a:r>
            <a:endParaRPr lang="nb-NO" sz="2000" dirty="0"/>
          </a:p>
          <a:p>
            <a:r>
              <a:rPr lang="nb-NO" sz="2000" dirty="0"/>
              <a:t>Depot med førstehjelpsutstyr,                                                                         </a:t>
            </a:r>
            <a:br>
              <a:rPr lang="nb-NO" sz="2000" dirty="0"/>
            </a:br>
            <a:r>
              <a:rPr lang="nb-NO" sz="2000" dirty="0"/>
              <a:t>reserveflasker og annet redningsutstyr                                                            </a:t>
            </a:r>
            <a:br>
              <a:rPr lang="nb-NO" sz="2000" dirty="0"/>
            </a:br>
            <a:r>
              <a:rPr lang="nb-NO" sz="2000" dirty="0"/>
              <a:t>opprettes ved basepunktet</a:t>
            </a:r>
          </a:p>
        </p:txBody>
      </p:sp>
    </p:spTree>
    <p:extLst>
      <p:ext uri="{BB962C8B-B14F-4D97-AF65-F5344CB8AC3E}">
        <p14:creationId xmlns:p14="http://schemas.microsoft.com/office/powerpoint/2010/main" val="2941485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096"/>
          </a:xfrm>
        </p:spPr>
        <p:txBody>
          <a:bodyPr>
            <a:normAutofit/>
          </a:bodyPr>
          <a:lstStyle/>
          <a:p>
            <a:r>
              <a:rPr lang="nb-NO" sz="4000" dirty="0"/>
              <a:t>PRAKTISK TRENING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2021"/>
            <a:ext cx="10515600" cy="46449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b="1" dirty="0"/>
              <a:t>Case:</a:t>
            </a:r>
          </a:p>
          <a:p>
            <a:r>
              <a:rPr lang="nb-NO" sz="2000" dirty="0"/>
              <a:t>Kjemikalieutslipp som følge av at en truck har kjørt inn i en beholder med ukjent kjemikalie (andre eksempel; beholder faller fra kran, lekkasje fra tank/beholder etc.)</a:t>
            </a:r>
          </a:p>
          <a:p>
            <a:r>
              <a:rPr lang="nb-NO" sz="2000" dirty="0"/>
              <a:t>En person er fastklemt og har fått kjemikalier på seg</a:t>
            </a:r>
          </a:p>
          <a:p>
            <a:endParaRPr lang="nb-NO" sz="2000" dirty="0"/>
          </a:p>
          <a:p>
            <a:pPr marL="0" indent="-46037">
              <a:buNone/>
            </a:pPr>
            <a:r>
              <a:rPr lang="nb-NO" sz="2000" b="1" dirty="0"/>
              <a:t>Treningsmoment:</a:t>
            </a:r>
          </a:p>
          <a:p>
            <a:r>
              <a:rPr lang="nb-NO" sz="2000" dirty="0"/>
              <a:t>Informasjon og planlegging</a:t>
            </a:r>
          </a:p>
          <a:p>
            <a:r>
              <a:rPr lang="nb-NO" sz="2000" dirty="0"/>
              <a:t>Bruk av brannbekledning, røykdykkerutstyr, kjemikalievern utstyr?</a:t>
            </a:r>
          </a:p>
          <a:p>
            <a:r>
              <a:rPr lang="nb-NO" sz="2000" dirty="0"/>
              <a:t>Kommunikasjon</a:t>
            </a:r>
          </a:p>
          <a:p>
            <a:r>
              <a:rPr lang="nb-NO" sz="2000" dirty="0"/>
              <a:t>Avsperring, sanering</a:t>
            </a:r>
          </a:p>
          <a:p>
            <a:r>
              <a:rPr lang="nb-NO" sz="2000" dirty="0"/>
              <a:t>Ledelse</a:t>
            </a:r>
          </a:p>
          <a:p>
            <a:endParaRPr lang="nb-NO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34955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EVALUERING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Kort </a:t>
            </a:r>
            <a:r>
              <a:rPr lang="nb-NO" sz="2000"/>
              <a:t>oppsummering </a:t>
            </a:r>
          </a:p>
          <a:p>
            <a:pPr marL="0" indent="0">
              <a:buNone/>
            </a:pPr>
            <a:r>
              <a:rPr lang="nb-NO" sz="2000"/>
              <a:t>Evaluering </a:t>
            </a:r>
            <a:r>
              <a:rPr lang="nb-NO" sz="2000" dirty="0"/>
              <a:t>av tidsforbruk.</a:t>
            </a:r>
          </a:p>
        </p:txBody>
      </p:sp>
    </p:spTree>
    <p:extLst>
      <p:ext uri="{BB962C8B-B14F-4D97-AF65-F5344CB8AC3E}">
        <p14:creationId xmlns:p14="http://schemas.microsoft.com/office/powerpoint/2010/main" val="3847452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354</Words>
  <Application>Microsoft Office PowerPoint</Application>
  <PresentationFormat>Widescreen</PresentationFormat>
  <Paragraphs>62</Paragraphs>
  <Slides>8</Slides>
  <Notes>3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MODULBASERT TRENING FOR SØK OG REDNINGSPERSONELL </vt:lpstr>
      <vt:lpstr>INNHOLD</vt:lpstr>
      <vt:lpstr>KJEMIKALIER</vt:lpstr>
      <vt:lpstr>Verneutstyr – standard mal i UPN/bruk selskapets utstyr</vt:lpstr>
      <vt:lpstr>Organisering av innsats ved  kjemikalieuhell</vt:lpstr>
      <vt:lpstr>Organisering av innsats ved  kjemikalieuhell forts.</vt:lpstr>
      <vt:lpstr>PRAKTISK TRENING</vt:lpstr>
      <vt:lpstr>EVALUERING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Målfrid Rønnevik</cp:lastModifiedBy>
  <cp:revision>16</cp:revision>
  <dcterms:created xsi:type="dcterms:W3CDTF">2018-10-31T09:41:16Z</dcterms:created>
  <dcterms:modified xsi:type="dcterms:W3CDTF">2019-01-03T13:26:55Z</dcterms:modified>
</cp:coreProperties>
</file>