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9" r:id="rId4"/>
    <p:sldId id="261" r:id="rId5"/>
    <p:sldId id="273" r:id="rId6"/>
    <p:sldId id="274" r:id="rId7"/>
    <p:sldId id="271" r:id="rId8"/>
    <p:sldId id="264" r:id="rId9"/>
    <p:sldId id="262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6985D-8D42-4B54-BA51-2E12229F214B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A4998-1DCA-4569-A44D-F3894DFC23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48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Svar:</a:t>
            </a:r>
          </a:p>
          <a:p>
            <a:r>
              <a:rPr lang="nb-NO" dirty="0"/>
              <a:t>En gassmåler måler fra 0-100 LEL</a:t>
            </a:r>
            <a:r>
              <a:rPr lang="nb-NO" baseline="0" dirty="0"/>
              <a:t> (NE-nedre eksplosjonsområde)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202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Slukkeklasser:</a:t>
            </a:r>
            <a:r>
              <a:rPr lang="nb-NO" baseline="0" dirty="0"/>
              <a:t> </a:t>
            </a:r>
          </a:p>
          <a:p>
            <a:r>
              <a:rPr lang="nb-NO" baseline="0" dirty="0"/>
              <a:t>A – faste stoff</a:t>
            </a:r>
          </a:p>
          <a:p>
            <a:r>
              <a:rPr lang="nb-NO" baseline="0" dirty="0"/>
              <a:t>B – væsker</a:t>
            </a:r>
          </a:p>
          <a:p>
            <a:r>
              <a:rPr lang="nb-NO" baseline="0" dirty="0"/>
              <a:t>C – gass</a:t>
            </a:r>
          </a:p>
          <a:p>
            <a:r>
              <a:rPr lang="nb-NO" baseline="0" dirty="0"/>
              <a:t>D – metall</a:t>
            </a:r>
          </a:p>
          <a:p>
            <a:r>
              <a:rPr lang="nb-NO" baseline="0" dirty="0"/>
              <a:t>E – elektrisk (gått ut – skal være merket på hvert enkelt apparat dersom det kan brukes mot elektrisk utstyr)</a:t>
            </a:r>
          </a:p>
          <a:p>
            <a:r>
              <a:rPr lang="nb-NO" baseline="0" dirty="0"/>
              <a:t>F - frityr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970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96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SØK OG REDNINGSPERSONELL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7</a:t>
            </a:r>
            <a:br>
              <a:rPr lang="en-US" sz="4000" dirty="0"/>
            </a:br>
            <a:r>
              <a:rPr lang="nb-NO" sz="4000" dirty="0"/>
              <a:t>BRANNTEORI OG SLUKKEMIDLER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INNHOLD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916"/>
            <a:ext cx="10515600" cy="4685047"/>
          </a:xfrm>
        </p:spPr>
        <p:txBody>
          <a:bodyPr>
            <a:noAutofit/>
          </a:bodyPr>
          <a:lstStyle/>
          <a:p>
            <a:r>
              <a:rPr lang="nb-NO" sz="1800" dirty="0"/>
              <a:t>Brannteori </a:t>
            </a:r>
          </a:p>
          <a:p>
            <a:r>
              <a:rPr lang="nb-NO" sz="1800" dirty="0"/>
              <a:t>Slukkemidler</a:t>
            </a:r>
          </a:p>
          <a:p>
            <a:r>
              <a:rPr lang="nb-NO" sz="1800" dirty="0"/>
              <a:t>Praktisk trening på oppstilling av slangelag, bruk av skum, bruk av strålerør, velge rett type strålerør til formål og bruk av mobile vannkanoner.</a:t>
            </a: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9801"/>
          </a:xfrm>
        </p:spPr>
        <p:txBody>
          <a:bodyPr>
            <a:normAutofit/>
          </a:bodyPr>
          <a:lstStyle/>
          <a:p>
            <a:r>
              <a:rPr lang="nb-NO" sz="4000" dirty="0"/>
              <a:t>BRANNTEORI</a:t>
            </a:r>
            <a:endParaRPr lang="en-US" sz="40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4182F74-E39F-4D73-B10E-DF7CDB834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Branntrekanten består av</a:t>
            </a:r>
          </a:p>
          <a:p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r>
              <a:rPr lang="nb-NO" sz="2000" b="1" dirty="0"/>
              <a:t>Flammepunkt: </a:t>
            </a:r>
          </a:p>
          <a:p>
            <a:r>
              <a:rPr lang="nb-NO" sz="2000" dirty="0"/>
              <a:t>Den laveste temperaturen hvor en brennbar væske utvikler så mye damp at blandingen damp og luft kan antennes (eks. bensin -38⁰C og diesel 60 ⁰C). </a:t>
            </a:r>
          </a:p>
          <a:p>
            <a:endParaRPr lang="nb-NO" sz="2000" dirty="0"/>
          </a:p>
          <a:p>
            <a:endParaRPr lang="nb-NO" sz="2000" dirty="0"/>
          </a:p>
          <a:p>
            <a:r>
              <a:rPr lang="nb-NO" sz="2000" b="1" dirty="0" err="1"/>
              <a:t>Tenntemperatur</a:t>
            </a:r>
            <a:r>
              <a:rPr lang="nb-NO" sz="2000" b="1" dirty="0"/>
              <a:t>: </a:t>
            </a:r>
          </a:p>
          <a:p>
            <a:r>
              <a:rPr lang="nb-NO" sz="2000" dirty="0"/>
              <a:t>Den laveste temperaturen hvor et stoff antenner uten bruk av en </a:t>
            </a:r>
            <a:r>
              <a:rPr lang="nb-NO" sz="2000" dirty="0" err="1"/>
              <a:t>tennkilde</a:t>
            </a:r>
            <a:r>
              <a:rPr lang="nb-NO" sz="2000" dirty="0"/>
              <a:t> (eks. bensin 400 ⁰C og diesel 220 ⁰C). </a:t>
            </a:r>
          </a:p>
          <a:p>
            <a:pPr marL="0" indent="0">
              <a:buNone/>
            </a:pPr>
            <a:endParaRPr lang="nb-NO" sz="20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2EC5DF6-4473-4F0A-BB07-378485A56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420" y="777875"/>
            <a:ext cx="227647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882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>
            <a:normAutofit/>
          </a:bodyPr>
          <a:lstStyle/>
          <a:p>
            <a:r>
              <a:rPr lang="nb-NO" sz="4000" cap="all" dirty="0"/>
              <a:t>Brannteori - slukkeprinsipper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749D38-EB36-40AE-BE8F-50537F5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7095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800" dirty="0"/>
              <a:t>Hvilke fire prinsipper kan benyttes for å slukke en brann?</a:t>
            </a:r>
          </a:p>
          <a:p>
            <a:r>
              <a:rPr lang="nb-NO" sz="1800" dirty="0"/>
              <a:t>Fjerne brenselet (stenge gasstilførsel, bære ut det som brenner, spenningsutkobling)</a:t>
            </a:r>
          </a:p>
          <a:p>
            <a:r>
              <a:rPr lang="nb-NO" sz="1800" dirty="0"/>
              <a:t>Kjøle temperaturen (eks. vann)</a:t>
            </a:r>
          </a:p>
          <a:p>
            <a:r>
              <a:rPr lang="nb-NO" sz="1800" dirty="0"/>
              <a:t>Kvele - fjerne tilgang på oksygen (eks. CO2, </a:t>
            </a:r>
            <a:r>
              <a:rPr lang="nb-NO" sz="1800" dirty="0" err="1"/>
              <a:t>inergen</a:t>
            </a:r>
            <a:r>
              <a:rPr lang="nb-NO" sz="1800" dirty="0"/>
              <a:t> og skum)</a:t>
            </a:r>
          </a:p>
          <a:p>
            <a:r>
              <a:rPr lang="nb-NO" sz="1800" dirty="0"/>
              <a:t>Bryte kjedereaksjonen (eks. pulver)</a:t>
            </a:r>
          </a:p>
          <a:p>
            <a:endParaRPr lang="nb-NO" sz="18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4290962-3C92-47B6-AECA-EEE4CF750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694" y="2965713"/>
            <a:ext cx="3688464" cy="32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75" y="3469107"/>
            <a:ext cx="5357596" cy="237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713" y="1439672"/>
            <a:ext cx="4090559" cy="1911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33676" y="337637"/>
            <a:ext cx="8640762" cy="900112"/>
          </a:xfrm>
        </p:spPr>
        <p:txBody>
          <a:bodyPr>
            <a:normAutofit/>
          </a:bodyPr>
          <a:lstStyle/>
          <a:p>
            <a:r>
              <a:rPr lang="nb-NO" sz="4000" dirty="0"/>
              <a:t>Gass og eksplosjonsområde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33676" y="1383672"/>
            <a:ext cx="8640762" cy="5102352"/>
          </a:xfrm>
        </p:spPr>
        <p:txBody>
          <a:bodyPr>
            <a:noAutofit/>
          </a:bodyPr>
          <a:lstStyle/>
          <a:p>
            <a:r>
              <a:rPr lang="nb-NO" sz="2000" b="1" dirty="0"/>
              <a:t>Eksplosjonsområde </a:t>
            </a:r>
            <a:r>
              <a:rPr lang="nb-NO" sz="2000" dirty="0"/>
              <a:t>er området hvor                                              blandingsforholdet mellom brennbar damp                                                               og luft kan antenne eller eksplodere. </a:t>
            </a:r>
          </a:p>
          <a:p>
            <a:endParaRPr lang="nb-NO" sz="2000" dirty="0"/>
          </a:p>
          <a:p>
            <a:r>
              <a:rPr lang="nb-NO" sz="2000" b="1" dirty="0"/>
              <a:t>Eksplosjonsområdet </a:t>
            </a:r>
            <a:r>
              <a:rPr lang="nb-NO" sz="2000" dirty="0"/>
              <a:t>ligger mellom nedre                                                eksplosjonsområde (LEL) og øvre                                                             eksplosjonsområde (UEL). </a:t>
            </a:r>
          </a:p>
          <a:p>
            <a:endParaRPr lang="nb-NO" sz="2000" dirty="0"/>
          </a:p>
          <a:p>
            <a:r>
              <a:rPr lang="nb-NO" sz="2000" dirty="0"/>
              <a:t>Gassens eksplosjonsområde har                                                                                  stor betydning for en eventuell                                                                                           innsats. </a:t>
            </a:r>
            <a:endParaRPr lang="nb-NO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b-NO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b-NO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b-NO" sz="2000" b="1" dirty="0"/>
              <a:t>                                                      </a:t>
            </a:r>
            <a:br>
              <a:rPr lang="nb-NO" sz="2000" b="1" dirty="0"/>
            </a:br>
            <a:r>
              <a:rPr lang="nb-NO" sz="2000" b="1" dirty="0"/>
              <a:t>Hvor i blandingsforholdet måler en gassmåler?</a:t>
            </a:r>
            <a:endParaRPr lang="nb-NO" sz="2000" dirty="0"/>
          </a:p>
          <a:p>
            <a:endParaRPr lang="nb-NO" sz="2000" dirty="0"/>
          </a:p>
        </p:txBody>
      </p:sp>
      <p:sp>
        <p:nvSpPr>
          <p:cNvPr id="7" name="Oval 6"/>
          <p:cNvSpPr/>
          <p:nvPr/>
        </p:nvSpPr>
        <p:spPr>
          <a:xfrm>
            <a:off x="6202190" y="4833462"/>
            <a:ext cx="846161" cy="50496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48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715486"/>
            <a:ext cx="8640762" cy="490179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chemeClr val="tx1"/>
                </a:solidFill>
              </a:rPr>
              <a:t>Mobile slukkemidler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96020"/>
            <a:ext cx="8640762" cy="431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>
                <a:solidFill>
                  <a:schemeClr val="tx1"/>
                </a:solidFill>
              </a:rPr>
              <a:t>Vurdere slukkeeffekt for:</a:t>
            </a:r>
          </a:p>
          <a:p>
            <a:r>
              <a:rPr lang="nb-NO" sz="2000" dirty="0"/>
              <a:t>Brannslange</a:t>
            </a:r>
          </a:p>
          <a:p>
            <a:r>
              <a:rPr lang="nb-NO" sz="2000" dirty="0"/>
              <a:t>Vannslokkere (klasse A) </a:t>
            </a:r>
          </a:p>
          <a:p>
            <a:r>
              <a:rPr lang="nb-NO" sz="2000" dirty="0"/>
              <a:t>CO2 slokkere (klasse B) </a:t>
            </a:r>
          </a:p>
          <a:p>
            <a:r>
              <a:rPr lang="nb-NO" sz="2000" dirty="0"/>
              <a:t>Skumslokkere (klasse AB &amp; B) </a:t>
            </a:r>
          </a:p>
          <a:p>
            <a:r>
              <a:rPr lang="nb-NO" sz="2000" dirty="0"/>
              <a:t>Pulverslokkere (Klasse ABC, BC, AB &amp; B)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b="1" dirty="0"/>
              <a:t>Hvilke områder har dårlig / ikke dekning av faste slukkesystemer og det er påkrevd med manuell innsats?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78818" y="1560950"/>
            <a:ext cx="1839075" cy="1754326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333333"/>
                </a:solidFill>
              </a:rPr>
              <a:t>Slukkeklasser: </a:t>
            </a:r>
          </a:p>
          <a:p>
            <a:r>
              <a:rPr lang="nb-NO" dirty="0">
                <a:solidFill>
                  <a:srgbClr val="333333"/>
                </a:solidFill>
              </a:rPr>
              <a:t>A – faste stoff</a:t>
            </a:r>
          </a:p>
          <a:p>
            <a:r>
              <a:rPr lang="nb-NO" dirty="0">
                <a:solidFill>
                  <a:srgbClr val="333333"/>
                </a:solidFill>
              </a:rPr>
              <a:t>B – væsker</a:t>
            </a:r>
          </a:p>
          <a:p>
            <a:r>
              <a:rPr lang="nb-NO" dirty="0">
                <a:solidFill>
                  <a:srgbClr val="333333"/>
                </a:solidFill>
              </a:rPr>
              <a:t>C – gass</a:t>
            </a:r>
          </a:p>
          <a:p>
            <a:r>
              <a:rPr lang="nb-NO" dirty="0">
                <a:solidFill>
                  <a:srgbClr val="333333"/>
                </a:solidFill>
              </a:rPr>
              <a:t>D – metall</a:t>
            </a:r>
          </a:p>
          <a:p>
            <a:r>
              <a:rPr lang="nb-NO" dirty="0">
                <a:solidFill>
                  <a:srgbClr val="333333"/>
                </a:solidFill>
              </a:rPr>
              <a:t>F - frityr</a:t>
            </a:r>
          </a:p>
        </p:txBody>
      </p:sp>
    </p:spTree>
    <p:extLst>
      <p:ext uri="{BB962C8B-B14F-4D97-AF65-F5344CB8AC3E}">
        <p14:creationId xmlns:p14="http://schemas.microsoft.com/office/powerpoint/2010/main" val="112711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188" y="312409"/>
            <a:ext cx="10291011" cy="900112"/>
          </a:xfrm>
        </p:spPr>
        <p:txBody>
          <a:bodyPr>
            <a:noAutofit/>
          </a:bodyPr>
          <a:lstStyle/>
          <a:p>
            <a:r>
              <a:rPr lang="nb-NO" sz="4000" dirty="0"/>
              <a:t>Arbeidsfordeling - brannslange</a:t>
            </a:r>
            <a:endParaRPr lang="en-US" sz="4000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796C4847-C00D-468C-A804-9AEEC36CC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Normalutlegg: 1 x 2,5” slange, 1 grenrør, 2 x 1,5” slanger og 2 strålerør</a:t>
            </a:r>
          </a:p>
          <a:p>
            <a:endParaRPr lang="nb-NO" sz="2000" dirty="0"/>
          </a:p>
          <a:p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r>
              <a:rPr lang="nb-NO" sz="2000" dirty="0"/>
              <a:t>S&amp;R-lag leder – lede, sikre retrett og unnsette </a:t>
            </a:r>
          </a:p>
          <a:p>
            <a:r>
              <a:rPr lang="nb-NO" sz="2000" dirty="0"/>
              <a:t>Røykdykker 1 – Betjene strålerør</a:t>
            </a:r>
          </a:p>
          <a:p>
            <a:r>
              <a:rPr lang="nb-NO" sz="2000" dirty="0"/>
              <a:t>Røykdykker 2 – Påse at røykdykker 1 har nok slange</a:t>
            </a:r>
          </a:p>
          <a:p>
            <a:endParaRPr lang="nb-NO" sz="2000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49F9051D-D296-40B4-8DB1-2D1A0B530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597" y="2491581"/>
            <a:ext cx="30861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923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Praktisk trening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/>
              <a:t>Case:</a:t>
            </a:r>
          </a:p>
          <a:p>
            <a:pPr lvl="1"/>
            <a:r>
              <a:rPr lang="nb-NO" sz="2000" dirty="0"/>
              <a:t>Brann i lager, tavlerom, etc.</a:t>
            </a:r>
          </a:p>
          <a:p>
            <a:pPr lvl="1"/>
            <a:endParaRPr lang="nb-NO" sz="2000" dirty="0"/>
          </a:p>
          <a:p>
            <a:pPr marL="0" indent="-46037">
              <a:buNone/>
            </a:pPr>
            <a:r>
              <a:rPr lang="nb-NO" sz="2000" b="1" dirty="0"/>
              <a:t>Treningsmoment:</a:t>
            </a:r>
          </a:p>
          <a:p>
            <a:r>
              <a:rPr lang="nb-NO" sz="2000" dirty="0"/>
              <a:t>Informasjon, planlegging av innsats og plassering av basepunkt</a:t>
            </a:r>
          </a:p>
          <a:p>
            <a:r>
              <a:rPr lang="nb-NO" sz="2000" dirty="0"/>
              <a:t>Påkledning av brannbekledning og røykdykkerutstyr</a:t>
            </a:r>
          </a:p>
          <a:p>
            <a:r>
              <a:rPr lang="nb-NO" sz="2000" dirty="0"/>
              <a:t>Slangeutlegg</a:t>
            </a:r>
          </a:p>
          <a:p>
            <a:r>
              <a:rPr lang="nb-NO" sz="2000" dirty="0"/>
              <a:t>Valg av slukkemiddel</a:t>
            </a:r>
          </a:p>
          <a:p>
            <a:r>
              <a:rPr lang="nb-NO" sz="2000" dirty="0"/>
              <a:t>Fordeling av oppgaver i laget</a:t>
            </a:r>
          </a:p>
          <a:p>
            <a:r>
              <a:rPr lang="nb-NO" sz="2000" dirty="0"/>
              <a:t>Ledelse (OBBO - observere-bedømme-beslutte-organisere)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0640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Kort </a:t>
            </a:r>
            <a:r>
              <a:rPr lang="nb-NO" sz="2000"/>
              <a:t>oppsummering </a:t>
            </a:r>
          </a:p>
          <a:p>
            <a:pPr marL="0" indent="0">
              <a:buNone/>
            </a:pPr>
            <a:r>
              <a:rPr lang="nb-NO" sz="2000"/>
              <a:t>Evaluering </a:t>
            </a:r>
            <a:r>
              <a:rPr lang="nb-NO" sz="2000" dirty="0"/>
              <a:t>av tidsforbruk.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429</Words>
  <Application>Microsoft Office PowerPoint</Application>
  <PresentationFormat>Widescreen</PresentationFormat>
  <Paragraphs>81</Paragraphs>
  <Slides>9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MODULBASERT TRENING FOR SØK OG REDNINGSPERSONELL </vt:lpstr>
      <vt:lpstr>INNHOLD</vt:lpstr>
      <vt:lpstr>BRANNTEORI</vt:lpstr>
      <vt:lpstr>Brannteori - slukkeprinsipper</vt:lpstr>
      <vt:lpstr>Gass og eksplosjonsområde</vt:lpstr>
      <vt:lpstr>Mobile slukkemidler</vt:lpstr>
      <vt:lpstr>Arbeidsfordeling - brannslange</vt:lpstr>
      <vt:lpstr>Praktisk trening</vt:lpstr>
      <vt:lpstr>EVALUERING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18</cp:revision>
  <dcterms:created xsi:type="dcterms:W3CDTF">2018-10-31T09:41:16Z</dcterms:created>
  <dcterms:modified xsi:type="dcterms:W3CDTF">2019-01-03T13:27:21Z</dcterms:modified>
</cp:coreProperties>
</file>