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9" r:id="rId5"/>
    <p:sldId id="260" r:id="rId6"/>
    <p:sldId id="262" r:id="rId7"/>
    <p:sldId id="291" r:id="rId8"/>
    <p:sldId id="280" r:id="rId9"/>
    <p:sldId id="281" r:id="rId10"/>
    <p:sldId id="288" r:id="rId11"/>
    <p:sldId id="285" r:id="rId12"/>
    <p:sldId id="282" r:id="rId13"/>
    <p:sldId id="283" r:id="rId14"/>
    <p:sldId id="284" r:id="rId15"/>
    <p:sldId id="266" r:id="rId16"/>
    <p:sldId id="272" r:id="rId17"/>
    <p:sldId id="273" r:id="rId18"/>
    <p:sldId id="289" r:id="rId19"/>
    <p:sldId id="293" r:id="rId20"/>
    <p:sldId id="294" r:id="rId21"/>
    <p:sldId id="286" r:id="rId22"/>
  </p:sldIdLst>
  <p:sldSz cx="8821738" cy="6121400"/>
  <p:notesSz cx="6858000" cy="9144000"/>
  <p:defaultTextStyle>
    <a:defPPr>
      <a:defRPr lang="nb-NO"/>
    </a:defPPr>
    <a:lvl1pPr marL="0" algn="l" defTabSz="853867" rtl="0" eaLnBrk="1" latinLnBrk="0" hangingPunct="1">
      <a:defRPr sz="1700" kern="1200">
        <a:solidFill>
          <a:schemeClr val="tx1"/>
        </a:solidFill>
        <a:latin typeface="+mn-lt"/>
        <a:ea typeface="+mn-ea"/>
        <a:cs typeface="+mn-cs"/>
      </a:defRPr>
    </a:lvl1pPr>
    <a:lvl2pPr marL="426933" algn="l" defTabSz="853867" rtl="0" eaLnBrk="1" latinLnBrk="0" hangingPunct="1">
      <a:defRPr sz="1700" kern="1200">
        <a:solidFill>
          <a:schemeClr val="tx1"/>
        </a:solidFill>
        <a:latin typeface="+mn-lt"/>
        <a:ea typeface="+mn-ea"/>
        <a:cs typeface="+mn-cs"/>
      </a:defRPr>
    </a:lvl2pPr>
    <a:lvl3pPr marL="853867" algn="l" defTabSz="853867" rtl="0" eaLnBrk="1" latinLnBrk="0" hangingPunct="1">
      <a:defRPr sz="1700" kern="1200">
        <a:solidFill>
          <a:schemeClr val="tx1"/>
        </a:solidFill>
        <a:latin typeface="+mn-lt"/>
        <a:ea typeface="+mn-ea"/>
        <a:cs typeface="+mn-cs"/>
      </a:defRPr>
    </a:lvl3pPr>
    <a:lvl4pPr marL="1280800" algn="l" defTabSz="853867" rtl="0" eaLnBrk="1" latinLnBrk="0" hangingPunct="1">
      <a:defRPr sz="1700" kern="1200">
        <a:solidFill>
          <a:schemeClr val="tx1"/>
        </a:solidFill>
        <a:latin typeface="+mn-lt"/>
        <a:ea typeface="+mn-ea"/>
        <a:cs typeface="+mn-cs"/>
      </a:defRPr>
    </a:lvl4pPr>
    <a:lvl5pPr marL="1707733" algn="l" defTabSz="853867" rtl="0" eaLnBrk="1" latinLnBrk="0" hangingPunct="1">
      <a:defRPr sz="1700" kern="1200">
        <a:solidFill>
          <a:schemeClr val="tx1"/>
        </a:solidFill>
        <a:latin typeface="+mn-lt"/>
        <a:ea typeface="+mn-ea"/>
        <a:cs typeface="+mn-cs"/>
      </a:defRPr>
    </a:lvl5pPr>
    <a:lvl6pPr marL="2134667" algn="l" defTabSz="853867" rtl="0" eaLnBrk="1" latinLnBrk="0" hangingPunct="1">
      <a:defRPr sz="1700" kern="1200">
        <a:solidFill>
          <a:schemeClr val="tx1"/>
        </a:solidFill>
        <a:latin typeface="+mn-lt"/>
        <a:ea typeface="+mn-ea"/>
        <a:cs typeface="+mn-cs"/>
      </a:defRPr>
    </a:lvl6pPr>
    <a:lvl7pPr marL="2561600" algn="l" defTabSz="853867" rtl="0" eaLnBrk="1" latinLnBrk="0" hangingPunct="1">
      <a:defRPr sz="1700" kern="1200">
        <a:solidFill>
          <a:schemeClr val="tx1"/>
        </a:solidFill>
        <a:latin typeface="+mn-lt"/>
        <a:ea typeface="+mn-ea"/>
        <a:cs typeface="+mn-cs"/>
      </a:defRPr>
    </a:lvl7pPr>
    <a:lvl8pPr marL="2988534" algn="l" defTabSz="853867" rtl="0" eaLnBrk="1" latinLnBrk="0" hangingPunct="1">
      <a:defRPr sz="1700" kern="1200">
        <a:solidFill>
          <a:schemeClr val="tx1"/>
        </a:solidFill>
        <a:latin typeface="+mn-lt"/>
        <a:ea typeface="+mn-ea"/>
        <a:cs typeface="+mn-cs"/>
      </a:defRPr>
    </a:lvl8pPr>
    <a:lvl9pPr marL="3415467" algn="l" defTabSz="853867"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8">
          <p15:clr>
            <a:srgbClr val="A4A3A4"/>
          </p15:clr>
        </p15:guide>
        <p15:guide id="2" pos="27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y Røed" initials="WR" lastIdx="15" clrIdx="0">
    <p:extLst>
      <p:ext uri="{19B8F6BF-5375-455C-9EA6-DF929625EA0E}">
        <p15:presenceInfo xmlns:p15="http://schemas.microsoft.com/office/powerpoint/2012/main" userId="S-1-5-21-602162358-1336601894-682003330-55100" providerId="AD"/>
      </p:ext>
    </p:extLst>
  </p:cmAuthor>
  <p:cmAuthor id="2" name="Dick" initials="G" lastIdx="19" clrIdx="1">
    <p:extLst>
      <p:ext uri="{19B8F6BF-5375-455C-9EA6-DF929625EA0E}">
        <p15:presenceInfo xmlns:p15="http://schemas.microsoft.com/office/powerpoint/2012/main" userId="D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C0E"/>
    <a:srgbClr val="130C18"/>
    <a:srgbClr val="709791"/>
    <a:srgbClr val="002439"/>
    <a:srgbClr val="B1B3B5"/>
    <a:srgbClr val="BBBDBF"/>
    <a:srgbClr val="71A087"/>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6574" autoAdjust="0"/>
  </p:normalViewPr>
  <p:slideViewPr>
    <p:cSldViewPr>
      <p:cViewPr varScale="1">
        <p:scale>
          <a:sx n="65" d="100"/>
          <a:sy n="65" d="100"/>
        </p:scale>
        <p:origin x="1354" y="53"/>
      </p:cViewPr>
      <p:guideLst>
        <p:guide orient="horz" pos="1928"/>
        <p:guide pos="277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3" d="100"/>
          <a:sy n="53" d="100"/>
        </p:scale>
        <p:origin x="26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69699-EE93-4B30-98EB-DA27D30365A5}" type="datetimeFigureOut">
              <a:rPr lang="nb-NO" smtClean="0"/>
              <a:pPr/>
              <a:t>01.04.2019</a:t>
            </a:fld>
            <a:endParaRPr lang="nb-NO"/>
          </a:p>
        </p:txBody>
      </p:sp>
      <p:sp>
        <p:nvSpPr>
          <p:cNvPr id="4" name="Slide Image Placeholder 3"/>
          <p:cNvSpPr>
            <a:spLocks noGrp="1" noRot="1" noChangeAspect="1"/>
          </p:cNvSpPr>
          <p:nvPr>
            <p:ph type="sldImg" idx="2"/>
          </p:nvPr>
        </p:nvSpPr>
        <p:spPr>
          <a:xfrm>
            <a:off x="958850" y="685800"/>
            <a:ext cx="49403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438593-3C7B-4C8B-BBF2-3EE7B52C1EA5}" type="slidenum">
              <a:rPr lang="nb-NO" smtClean="0"/>
              <a:pPr/>
              <a:t>‹#›</a:t>
            </a:fld>
            <a:endParaRPr lang="nb-NO"/>
          </a:p>
        </p:txBody>
      </p:sp>
    </p:spTree>
    <p:extLst>
      <p:ext uri="{BB962C8B-B14F-4D97-AF65-F5344CB8AC3E}">
        <p14:creationId xmlns:p14="http://schemas.microsoft.com/office/powerpoint/2010/main" val="869702433"/>
      </p:ext>
    </p:extLst>
  </p:cSld>
  <p:clrMap bg1="lt1" tx1="dk1" bg2="lt2" tx2="dk2" accent1="accent1" accent2="accent2" accent3="accent3" accent4="accent4" accent5="accent5" accent6="accent6" hlink="hlink" folHlink="folHlink"/>
  <p:notesStyle>
    <a:lvl1pPr marL="0" algn="l" defTabSz="853867" rtl="0" eaLnBrk="1" latinLnBrk="0" hangingPunct="1">
      <a:defRPr sz="1100" kern="1200">
        <a:solidFill>
          <a:schemeClr val="tx1"/>
        </a:solidFill>
        <a:latin typeface="+mn-lt"/>
        <a:ea typeface="+mn-ea"/>
        <a:cs typeface="+mn-cs"/>
      </a:defRPr>
    </a:lvl1pPr>
    <a:lvl2pPr marL="426933" algn="l" defTabSz="853867" rtl="0" eaLnBrk="1" latinLnBrk="0" hangingPunct="1">
      <a:defRPr sz="1100" kern="1200">
        <a:solidFill>
          <a:schemeClr val="tx1"/>
        </a:solidFill>
        <a:latin typeface="+mn-lt"/>
        <a:ea typeface="+mn-ea"/>
        <a:cs typeface="+mn-cs"/>
      </a:defRPr>
    </a:lvl2pPr>
    <a:lvl3pPr marL="853867" algn="l" defTabSz="853867" rtl="0" eaLnBrk="1" latinLnBrk="0" hangingPunct="1">
      <a:defRPr sz="1100" kern="1200">
        <a:solidFill>
          <a:schemeClr val="tx1"/>
        </a:solidFill>
        <a:latin typeface="+mn-lt"/>
        <a:ea typeface="+mn-ea"/>
        <a:cs typeface="+mn-cs"/>
      </a:defRPr>
    </a:lvl3pPr>
    <a:lvl4pPr marL="1280800" algn="l" defTabSz="853867" rtl="0" eaLnBrk="1" latinLnBrk="0" hangingPunct="1">
      <a:defRPr sz="1100" kern="1200">
        <a:solidFill>
          <a:schemeClr val="tx1"/>
        </a:solidFill>
        <a:latin typeface="+mn-lt"/>
        <a:ea typeface="+mn-ea"/>
        <a:cs typeface="+mn-cs"/>
      </a:defRPr>
    </a:lvl4pPr>
    <a:lvl5pPr marL="1707733" algn="l" defTabSz="853867" rtl="0" eaLnBrk="1" latinLnBrk="0" hangingPunct="1">
      <a:defRPr sz="1100" kern="1200">
        <a:solidFill>
          <a:schemeClr val="tx1"/>
        </a:solidFill>
        <a:latin typeface="+mn-lt"/>
        <a:ea typeface="+mn-ea"/>
        <a:cs typeface="+mn-cs"/>
      </a:defRPr>
    </a:lvl5pPr>
    <a:lvl6pPr marL="2134667" algn="l" defTabSz="853867" rtl="0" eaLnBrk="1" latinLnBrk="0" hangingPunct="1">
      <a:defRPr sz="1100" kern="1200">
        <a:solidFill>
          <a:schemeClr val="tx1"/>
        </a:solidFill>
        <a:latin typeface="+mn-lt"/>
        <a:ea typeface="+mn-ea"/>
        <a:cs typeface="+mn-cs"/>
      </a:defRPr>
    </a:lvl6pPr>
    <a:lvl7pPr marL="2561600" algn="l" defTabSz="853867" rtl="0" eaLnBrk="1" latinLnBrk="0" hangingPunct="1">
      <a:defRPr sz="1100" kern="1200">
        <a:solidFill>
          <a:schemeClr val="tx1"/>
        </a:solidFill>
        <a:latin typeface="+mn-lt"/>
        <a:ea typeface="+mn-ea"/>
        <a:cs typeface="+mn-cs"/>
      </a:defRPr>
    </a:lvl7pPr>
    <a:lvl8pPr marL="2988534" algn="l" defTabSz="853867" rtl="0" eaLnBrk="1" latinLnBrk="0" hangingPunct="1">
      <a:defRPr sz="1100" kern="1200">
        <a:solidFill>
          <a:schemeClr val="tx1"/>
        </a:solidFill>
        <a:latin typeface="+mn-lt"/>
        <a:ea typeface="+mn-ea"/>
        <a:cs typeface="+mn-cs"/>
      </a:defRPr>
    </a:lvl8pPr>
    <a:lvl9pPr marL="3415467" algn="l" defTabSz="85386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Formål </a:t>
            </a:r>
            <a:r>
              <a:rPr lang="en-US" baseline="0" dirty="0" smtClean="0"/>
              <a:t>med </a:t>
            </a:r>
            <a:r>
              <a:rPr lang="en-US" baseline="0" dirty="0" err="1" smtClean="0"/>
              <a:t>lysark</a:t>
            </a:r>
            <a:r>
              <a:rPr lang="en-US" baseline="0" dirty="0" smtClean="0"/>
              <a:t> er å vise </a:t>
            </a:r>
            <a:r>
              <a:rPr lang="en-US" baseline="0" dirty="0" err="1" smtClean="0"/>
              <a:t>historikken</a:t>
            </a:r>
            <a:r>
              <a:rPr lang="en-US" baseline="0" dirty="0" smtClean="0"/>
              <a:t> </a:t>
            </a:r>
            <a:r>
              <a:rPr lang="en-US" baseline="0" dirty="0" err="1" smtClean="0"/>
              <a:t>bak</a:t>
            </a:r>
            <a:r>
              <a:rPr lang="en-US" baseline="0" dirty="0" smtClean="0"/>
              <a:t> OLF/</a:t>
            </a:r>
            <a:r>
              <a:rPr lang="en-US" baseline="0" dirty="0" err="1" smtClean="0"/>
              <a:t>Norsk</a:t>
            </a:r>
            <a:r>
              <a:rPr lang="en-US" baseline="0" dirty="0" smtClean="0"/>
              <a:t> </a:t>
            </a:r>
            <a:r>
              <a:rPr lang="en-US" baseline="0" dirty="0" err="1" smtClean="0"/>
              <a:t>olje</a:t>
            </a:r>
            <a:r>
              <a:rPr lang="en-US" baseline="0" dirty="0" smtClean="0"/>
              <a:t> og </a:t>
            </a:r>
            <a:r>
              <a:rPr lang="en-US" baseline="0" dirty="0" err="1" smtClean="0"/>
              <a:t>gass</a:t>
            </a:r>
            <a:r>
              <a:rPr lang="en-US" baseline="0" dirty="0" smtClean="0"/>
              <a:t> </a:t>
            </a:r>
            <a:r>
              <a:rPr lang="en-US" baseline="0" dirty="0" err="1" smtClean="0"/>
              <a:t>fokus</a:t>
            </a:r>
            <a:r>
              <a:rPr lang="en-US" baseline="0" dirty="0" smtClean="0"/>
              <a:t> </a:t>
            </a:r>
            <a:r>
              <a:rPr lang="en-US" baseline="0" dirty="0" err="1" smtClean="0"/>
              <a:t>på</a:t>
            </a:r>
            <a:r>
              <a:rPr lang="en-US" baseline="0" dirty="0" smtClean="0"/>
              <a:t> HC-</a:t>
            </a:r>
            <a:r>
              <a:rPr lang="en-US" baseline="0" dirty="0" err="1" smtClean="0"/>
              <a:t>lekkasjer</a:t>
            </a:r>
            <a:r>
              <a:rPr lang="en-US" baseline="0" dirty="0" smtClean="0"/>
              <a:t> og </a:t>
            </a:r>
            <a:r>
              <a:rPr lang="en-US" baseline="0" dirty="0" err="1" smtClean="0"/>
              <a:t>prosessen</a:t>
            </a:r>
            <a:r>
              <a:rPr lang="en-US" baseline="0" dirty="0" smtClean="0"/>
              <a:t> med </a:t>
            </a:r>
            <a:r>
              <a:rPr lang="en-US" baseline="0" dirty="0" err="1" smtClean="0"/>
              <a:t>årsaksanalysen</a:t>
            </a:r>
            <a:r>
              <a:rPr lang="en-US" baseline="0" dirty="0" smtClean="0"/>
              <a:t> i 2018. </a:t>
            </a:r>
            <a:r>
              <a:rPr lang="en-US" baseline="0" dirty="0" err="1" smtClean="0"/>
              <a:t>Forebygging</a:t>
            </a:r>
            <a:r>
              <a:rPr lang="en-US" baseline="0" dirty="0" smtClean="0"/>
              <a:t> </a:t>
            </a:r>
            <a:r>
              <a:rPr lang="en-US" baseline="0" dirty="0" err="1" smtClean="0"/>
              <a:t>av</a:t>
            </a:r>
            <a:r>
              <a:rPr lang="en-US" baseline="0" dirty="0" smtClean="0"/>
              <a:t> hydrocarbon </a:t>
            </a:r>
            <a:r>
              <a:rPr lang="en-US" baseline="0" dirty="0" err="1" smtClean="0"/>
              <a:t>lekkasjer</a:t>
            </a:r>
            <a:r>
              <a:rPr lang="en-US" baseline="0" dirty="0" smtClean="0"/>
              <a:t> er en </a:t>
            </a:r>
            <a:r>
              <a:rPr lang="en-US" baseline="0" dirty="0" err="1" smtClean="0"/>
              <a:t>av</a:t>
            </a:r>
            <a:r>
              <a:rPr lang="en-US" baseline="0" dirty="0" smtClean="0"/>
              <a:t> de </a:t>
            </a:r>
            <a:r>
              <a:rPr lang="en-US" baseline="0" dirty="0" err="1" smtClean="0"/>
              <a:t>viktigste</a:t>
            </a:r>
            <a:r>
              <a:rPr lang="en-US" baseline="0" dirty="0" smtClean="0"/>
              <a:t> </a:t>
            </a:r>
            <a:r>
              <a:rPr lang="en-US" baseline="0" dirty="0" err="1" smtClean="0"/>
              <a:t>faktorene</a:t>
            </a:r>
            <a:r>
              <a:rPr lang="en-US" baseline="0" dirty="0" smtClean="0"/>
              <a:t> I </a:t>
            </a:r>
            <a:r>
              <a:rPr lang="en-US" baseline="0" dirty="0" err="1" smtClean="0"/>
              <a:t>reduksjon</a:t>
            </a:r>
            <a:r>
              <a:rPr lang="en-US" baseline="0" dirty="0" smtClean="0"/>
              <a:t> </a:t>
            </a:r>
            <a:r>
              <a:rPr lang="en-US" baseline="0" dirty="0" err="1" smtClean="0"/>
              <a:t>av</a:t>
            </a:r>
            <a:r>
              <a:rPr lang="en-US" baseline="0" dirty="0" smtClean="0"/>
              <a:t> </a:t>
            </a:r>
            <a:r>
              <a:rPr lang="en-US" baseline="0" dirty="0" err="1" smtClean="0"/>
              <a:t>storulykkesrisiko</a:t>
            </a:r>
            <a:r>
              <a:rPr lang="en-US" baseline="0" dirty="0" smtClean="0"/>
              <a:t> </a:t>
            </a:r>
            <a:r>
              <a:rPr lang="en-US" baseline="0" dirty="0" smtClean="0"/>
              <a:t>I </a:t>
            </a:r>
            <a:r>
              <a:rPr lang="en-US" baseline="0" dirty="0" err="1" smtClean="0"/>
              <a:t>petroleumsindustrien</a:t>
            </a:r>
            <a:r>
              <a:rPr lang="en-US" baseline="0" dirty="0" smtClean="0"/>
              <a:t>, </a:t>
            </a:r>
            <a:endParaRPr lang="nb-NO" dirty="0" smtClean="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2</a:t>
            </a:fld>
            <a:endParaRPr lang="nb-NO"/>
          </a:p>
        </p:txBody>
      </p:sp>
    </p:spTree>
    <p:extLst>
      <p:ext uri="{BB962C8B-B14F-4D97-AF65-F5344CB8AC3E}">
        <p14:creationId xmlns:p14="http://schemas.microsoft.com/office/powerpoint/2010/main" val="32318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var</a:t>
            </a:r>
            <a:r>
              <a:rPr lang="nb-NO" baseline="0" dirty="0" smtClean="0"/>
              <a:t> hensiktsmessig å dele operatørselskapene inn i 2 grupper. Mindre operatørselskap har ansvar for mindre enn 5 innretninger. Store operatørselskap har ansvar for 5 eller mer enn 5 innretninger. </a:t>
            </a:r>
          </a:p>
          <a:p>
            <a:r>
              <a:rPr lang="nb-NO" baseline="0" dirty="0" smtClean="0"/>
              <a:t> </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11</a:t>
            </a:fld>
            <a:endParaRPr lang="nb-NO"/>
          </a:p>
        </p:txBody>
      </p:sp>
    </p:spTree>
    <p:extLst>
      <p:ext uri="{BB962C8B-B14F-4D97-AF65-F5344CB8AC3E}">
        <p14:creationId xmlns:p14="http://schemas.microsoft.com/office/powerpoint/2010/main" val="298217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SINTEF skisserte 4 utfordringer for petroleumsindustrien vedrørende forebygging</a:t>
            </a:r>
            <a:r>
              <a:rPr lang="nb-NO" baseline="0" dirty="0" smtClean="0"/>
              <a:t> av HC-lekkasjer. Ptil brukte disse utfordringer i sin oppfølging av selskapenes aktiviteter for å redusere HC-lekkasjer gjennomført i 2018. Disse utfordringer anses fortsatt relevant i dag og de tre første er spesifikk til forebygging av HC-lekkasjer.</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12</a:t>
            </a:fld>
            <a:endParaRPr lang="nb-NO"/>
          </a:p>
        </p:txBody>
      </p:sp>
    </p:spTree>
    <p:extLst>
      <p:ext uri="{BB962C8B-B14F-4D97-AF65-F5344CB8AC3E}">
        <p14:creationId xmlns:p14="http://schemas.microsoft.com/office/powerpoint/2010/main" val="1612306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Hensikten med lysarket er å vise</a:t>
            </a:r>
            <a:r>
              <a:rPr lang="nb-NO" baseline="0" dirty="0" smtClean="0"/>
              <a:t> spørsmålene som ble brukt i </a:t>
            </a:r>
            <a:r>
              <a:rPr lang="nb-NO" baseline="0" dirty="0" err="1" smtClean="0"/>
              <a:t>Ptils</a:t>
            </a:r>
            <a:r>
              <a:rPr lang="nb-NO" baseline="0" dirty="0" smtClean="0"/>
              <a:t> ‘Oppfølging av selskapenes aktiviteter for å redusere HC-lekkasjer’ som ble gjennomført i 2018. Dette for å gi helheten i </a:t>
            </a:r>
            <a:r>
              <a:rPr lang="nb-NO" baseline="0" dirty="0" err="1" smtClean="0"/>
              <a:t>Ptils</a:t>
            </a:r>
            <a:r>
              <a:rPr lang="nb-NO" baseline="0" dirty="0" smtClean="0"/>
              <a:t> fremgangsmåte og konklusjoner.</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13</a:t>
            </a:fld>
            <a:endParaRPr lang="nb-NO"/>
          </a:p>
        </p:txBody>
      </p:sp>
    </p:spTree>
    <p:extLst>
      <p:ext uri="{BB962C8B-B14F-4D97-AF65-F5344CB8AC3E}">
        <p14:creationId xmlns:p14="http://schemas.microsoft.com/office/powerpoint/2010/main" val="345874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Observasjonen</a:t>
            </a:r>
            <a:r>
              <a:rPr lang="nb-NO" baseline="0" dirty="0" smtClean="0"/>
              <a:t> fra Ptil at noen selskap har jobbet målrettet over lengre tid bekrefter inntrykket fra årsaksanalysen at noen operatør er ‘bedre’ enn andre når det gjelder forebygging av HC lekkasjer. Ptil har ikke nevnt hvilke selskap de mener har jobbet målrettet så det ikke er mulig å sammenligne med konklusjonene fra denne årsaksanalysen. Norsk olje og gass har diskutert årsaksanalysen og studien med Ptil.</a:t>
            </a:r>
          </a:p>
          <a:p>
            <a:r>
              <a:rPr lang="nb-NO" baseline="0" dirty="0" smtClean="0"/>
              <a:t>Observasjonene fra Ptil er sammenfallende med konklusjonene fra årsaksanalysen. </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14</a:t>
            </a:fld>
            <a:endParaRPr lang="nb-NO"/>
          </a:p>
        </p:txBody>
      </p:sp>
    </p:spTree>
    <p:extLst>
      <p:ext uri="{BB962C8B-B14F-4D97-AF65-F5344CB8AC3E}">
        <p14:creationId xmlns:p14="http://schemas.microsoft.com/office/powerpoint/2010/main" val="3043420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Step</a:t>
            </a:r>
            <a:r>
              <a:rPr lang="nb-NO" dirty="0" smtClean="0"/>
              <a:t> </a:t>
            </a:r>
            <a:r>
              <a:rPr lang="nb-NO" dirty="0" err="1" smtClean="0"/>
              <a:t>Change</a:t>
            </a:r>
            <a:r>
              <a:rPr lang="nb-NO" dirty="0" smtClean="0"/>
              <a:t> for Safety i UK har i lengre tid hatt et fokus på forebygging av HC-lekkasjer. Lysarket gir en oversikt på fokuset</a:t>
            </a:r>
            <a:r>
              <a:rPr lang="nb-NO" baseline="0" dirty="0" smtClean="0"/>
              <a:t> fra </a:t>
            </a:r>
            <a:r>
              <a:rPr lang="nb-NO" baseline="0" dirty="0" err="1" smtClean="0"/>
              <a:t>Step</a:t>
            </a:r>
            <a:r>
              <a:rPr lang="nb-NO" baseline="0" dirty="0" smtClean="0"/>
              <a:t> </a:t>
            </a:r>
            <a:r>
              <a:rPr lang="nb-NO" baseline="0" dirty="0" err="1" smtClean="0"/>
              <a:t>Change</a:t>
            </a:r>
            <a:r>
              <a:rPr lang="nb-NO" baseline="0" dirty="0" smtClean="0"/>
              <a:t>. </a:t>
            </a:r>
            <a:r>
              <a:rPr lang="nb-NO" dirty="0" smtClean="0"/>
              <a:t>Muligheten</a:t>
            </a:r>
            <a:r>
              <a:rPr lang="nb-NO" baseline="0" dirty="0" smtClean="0"/>
              <a:t> </a:t>
            </a:r>
            <a:r>
              <a:rPr lang="nb-NO" baseline="0" dirty="0" smtClean="0"/>
              <a:t>for utveksling av erfaring med UK for å forbedre prosessen for å forebygge HC-lekkasjer.</a:t>
            </a:r>
          </a:p>
          <a:p>
            <a:r>
              <a:rPr lang="nb-NO" baseline="0" dirty="0" smtClean="0"/>
              <a:t>UK HSE estimerer 50-70% av HC-lekkasjer har menneskelige handlinger som umiddelbar årsak</a:t>
            </a:r>
            <a:r>
              <a:rPr lang="nb-NO" baseline="0" dirty="0" smtClean="0"/>
              <a:t>. Dette er sammenfallende med årsaksanalysen i 2018.</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15</a:t>
            </a:fld>
            <a:endParaRPr lang="nb-NO"/>
          </a:p>
        </p:txBody>
      </p:sp>
    </p:spTree>
    <p:extLst>
      <p:ext uri="{BB962C8B-B14F-4D97-AF65-F5344CB8AC3E}">
        <p14:creationId xmlns:p14="http://schemas.microsoft.com/office/powerpoint/2010/main" val="37243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Utgangspunktet</a:t>
            </a:r>
            <a:r>
              <a:rPr lang="nb-NO" baseline="0" dirty="0"/>
              <a:t> er at tiltak for å forebygger HC-lekkasje som er på plass fungerer, men ikke er god for å få til en ytterlig reduksjon.</a:t>
            </a:r>
          </a:p>
          <a:p>
            <a:r>
              <a:rPr lang="nb-NO" baseline="0" dirty="0"/>
              <a:t>Erfaringsoverføring fra design bør omfatte både design forbedringer for å forebygge teknisk degradering og for å tilrettelegge for mindre feil i drift.</a:t>
            </a:r>
          </a:p>
          <a:p>
            <a:r>
              <a:rPr lang="nb-NO" baseline="0" dirty="0"/>
              <a:t>Operatørselskapene bør fokusere på forbedringer i granskningen og særlig fokus på å identifisere bakenforliggende årsaker. </a:t>
            </a:r>
          </a:p>
          <a:p>
            <a:r>
              <a:rPr lang="nb-NO" baseline="0" dirty="0"/>
              <a:t>Operatørselskapene trenger indikatorer som viser at tiltak som er iverksatt oppnår den ønskede effekten. Det er for få HC-lekkasjer for å kunne måle effekten på tiltak på enkelte innretninger.</a:t>
            </a:r>
          </a:p>
          <a:p>
            <a:r>
              <a:rPr lang="nb-NO" baseline="0" dirty="0"/>
              <a:t>Indikasjoner at det er behov for å revitalisere fokus på flenser og bolter.  </a:t>
            </a:r>
          </a:p>
          <a:p>
            <a:r>
              <a:rPr lang="en-US" dirty="0" err="1" smtClean="0"/>
              <a:t>Effektive</a:t>
            </a:r>
            <a:r>
              <a:rPr lang="en-US" baseline="0" dirty="0" smtClean="0"/>
              <a:t> </a:t>
            </a:r>
            <a:r>
              <a:rPr lang="en-US" baseline="0" dirty="0" err="1" smtClean="0"/>
              <a:t>tiltak</a:t>
            </a:r>
            <a:r>
              <a:rPr lang="en-US" baseline="0" dirty="0" smtClean="0"/>
              <a:t> </a:t>
            </a:r>
            <a:r>
              <a:rPr lang="en-US" baseline="0" dirty="0" err="1" smtClean="0"/>
              <a:t>kan</a:t>
            </a:r>
            <a:r>
              <a:rPr lang="en-US" baseline="0" dirty="0" smtClean="0"/>
              <a:t> </a:t>
            </a:r>
            <a:r>
              <a:rPr lang="en-US" baseline="0" dirty="0" err="1" smtClean="0"/>
              <a:t>beskrives</a:t>
            </a:r>
            <a:r>
              <a:rPr lang="en-US" baseline="0" dirty="0" smtClean="0"/>
              <a:t> </a:t>
            </a:r>
            <a:r>
              <a:rPr lang="en-US" baseline="0" dirty="0" err="1" smtClean="0"/>
              <a:t>som</a:t>
            </a:r>
            <a:r>
              <a:rPr lang="en-US" baseline="0" dirty="0" smtClean="0"/>
              <a:t> </a:t>
            </a:r>
            <a:r>
              <a:rPr lang="en-US" dirty="0" smtClean="0"/>
              <a:t>SMART - Specific, Measurable, Achievable, Relevant and Time-bound</a:t>
            </a:r>
          </a:p>
          <a:p>
            <a:r>
              <a:rPr lang="nb-NO" dirty="0" smtClean="0"/>
              <a:t>Info for rapportering,</a:t>
            </a:r>
            <a:r>
              <a:rPr lang="nb-NO" baseline="0" dirty="0" smtClean="0"/>
              <a:t> f</a:t>
            </a:r>
            <a:r>
              <a:rPr lang="nb-NO" dirty="0" smtClean="0"/>
              <a:t>or eksempel. Arbeid med eller uten AT, aktivitetsnivå, erfaringen til involverte personer, andre relevante omstendigheter.</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16</a:t>
            </a:fld>
            <a:endParaRPr lang="nb-NO"/>
          </a:p>
        </p:txBody>
      </p:sp>
    </p:spTree>
    <p:extLst>
      <p:ext uri="{BB962C8B-B14F-4D97-AF65-F5344CB8AC3E}">
        <p14:creationId xmlns:p14="http://schemas.microsoft.com/office/powerpoint/2010/main" val="3926831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Fokus på isolering for arbeid på hydrokarbonførende</a:t>
            </a:r>
            <a:r>
              <a:rPr lang="nb-NO" baseline="0" dirty="0"/>
              <a:t> system er et viktig tiltak for å forebygge HC lekkasjer. Norsk olje og gass utga an anbefalt praksis for isolering i 2018.</a:t>
            </a:r>
            <a:endParaRPr lang="nb-NO" dirty="0"/>
          </a:p>
          <a:p>
            <a:r>
              <a:rPr lang="nb-NO" dirty="0"/>
              <a:t>Systematisk oppfølging av data fra gransking</a:t>
            </a:r>
            <a:r>
              <a:rPr lang="nb-NO" baseline="0" dirty="0"/>
              <a:t> er en foreslått oppgave til Norsk olje og gass prosjekt for reduksjon i HC-lekkasjer.</a:t>
            </a:r>
          </a:p>
          <a:p>
            <a:r>
              <a:rPr lang="nb-NO" baseline="0" dirty="0"/>
              <a:t>Fokus på forbedring i design må se på tekniske degradering og tilrettelegging for at menneske kan jobber sikker og effektiv</a:t>
            </a:r>
            <a:r>
              <a:rPr lang="nb-NO" baseline="0" dirty="0" smtClean="0"/>
              <a:t>.</a:t>
            </a:r>
          </a:p>
          <a:p>
            <a:r>
              <a:rPr lang="nb-NO" dirty="0" smtClean="0"/>
              <a:t>Viktig punkt her er hvordan 'design' prosessen skal se på tilrettelegging for sikker operasjoner. Det er mindre sannsynlig at en driftsperson vil ta feil.</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17</a:t>
            </a:fld>
            <a:endParaRPr lang="nb-NO"/>
          </a:p>
        </p:txBody>
      </p:sp>
    </p:spTree>
    <p:extLst>
      <p:ext uri="{BB962C8B-B14F-4D97-AF65-F5344CB8AC3E}">
        <p14:creationId xmlns:p14="http://schemas.microsoft.com/office/powerpoint/2010/main" val="427003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Intensjonen</a:t>
            </a:r>
            <a:r>
              <a:rPr lang="nb-NO" baseline="0" dirty="0" smtClean="0"/>
              <a:t> er at presentasjonene brukes av operatørselskap i sitt arbeid med forebygging av HC-lekkasjer.</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18</a:t>
            </a:fld>
            <a:endParaRPr lang="nb-NO"/>
          </a:p>
        </p:txBody>
      </p:sp>
    </p:spTree>
    <p:extLst>
      <p:ext uri="{BB962C8B-B14F-4D97-AF65-F5344CB8AC3E}">
        <p14:creationId xmlns:p14="http://schemas.microsoft.com/office/powerpoint/2010/main" val="360933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Formål med dette lysarket</a:t>
            </a:r>
            <a:r>
              <a:rPr lang="nb-NO" baseline="0" dirty="0" smtClean="0"/>
              <a:t> er å vise til andre analyser og studier som er relevant for årsaksanalysen i 2018. Årsaksanalysen i 2018 bør ikke </a:t>
            </a:r>
            <a:r>
              <a:rPr lang="nb-NO" baseline="0" dirty="0" smtClean="0"/>
              <a:t>betraktes isolert. Den bygger </a:t>
            </a:r>
            <a:r>
              <a:rPr lang="nb-NO" baseline="0" dirty="0" smtClean="0"/>
              <a:t>i mest mulig grad </a:t>
            </a:r>
            <a:r>
              <a:rPr lang="nb-NO" baseline="0" dirty="0" smtClean="0"/>
              <a:t>på </a:t>
            </a:r>
            <a:r>
              <a:rPr lang="nb-NO" baseline="0" dirty="0" smtClean="0"/>
              <a:t>arbeidet som er </a:t>
            </a:r>
            <a:r>
              <a:rPr lang="nb-NO" baseline="0" dirty="0" smtClean="0"/>
              <a:t>utført.</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3</a:t>
            </a:fld>
            <a:endParaRPr lang="nb-NO"/>
          </a:p>
        </p:txBody>
      </p:sp>
    </p:spTree>
    <p:extLst>
      <p:ext uri="{BB962C8B-B14F-4D97-AF65-F5344CB8AC3E}">
        <p14:creationId xmlns:p14="http://schemas.microsoft.com/office/powerpoint/2010/main" val="56137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853867" rtl="0" eaLnBrk="1" fontAlgn="auto" latinLnBrk="0" hangingPunct="1">
              <a:lnSpc>
                <a:spcPct val="100000"/>
              </a:lnSpc>
              <a:spcBef>
                <a:spcPts val="0"/>
              </a:spcBef>
              <a:spcAft>
                <a:spcPts val="0"/>
              </a:spcAft>
              <a:buClrTx/>
              <a:buSzTx/>
              <a:buFontTx/>
              <a:buNone/>
              <a:tabLst/>
              <a:defRPr/>
            </a:pPr>
            <a:r>
              <a:rPr lang="nb-NO" dirty="0"/>
              <a:t>Figuren viser </a:t>
            </a:r>
            <a:r>
              <a:rPr lang="nb-NO" dirty="0" smtClean="0"/>
              <a:t>HC-lekkasjer</a:t>
            </a:r>
            <a:r>
              <a:rPr lang="nb-NO" baseline="0" dirty="0"/>
              <a:t> </a:t>
            </a:r>
            <a:r>
              <a:rPr lang="nb-NO" baseline="0" dirty="0" smtClean="0"/>
              <a:t>fra 2000 – 2018 som vil brukes i RNNP 2018. </a:t>
            </a:r>
            <a:r>
              <a:rPr lang="nb-NO" baseline="0" dirty="0"/>
              <a:t>HC-lekkasjer &gt;0.1 kg/s er definert som lekkasjer som har storulykkes potensiell. RNNP deler lekkasjene i 3 kategorier som representerer alvorlighetsgrad. </a:t>
            </a:r>
            <a:endParaRPr lang="nb-NO"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4</a:t>
            </a:fld>
            <a:endParaRPr lang="nb-NO"/>
          </a:p>
        </p:txBody>
      </p:sp>
    </p:spTree>
    <p:extLst>
      <p:ext uri="{BB962C8B-B14F-4D97-AF65-F5344CB8AC3E}">
        <p14:creationId xmlns:p14="http://schemas.microsoft.com/office/powerpoint/2010/main" val="387868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Hensikten med lysarket er å vise hoved inndelingen for de umiddelbare årsakene til HC-lekkasjer.</a:t>
            </a:r>
            <a:r>
              <a:rPr lang="nb-NO" baseline="0" dirty="0" smtClean="0"/>
              <a:t> Teknisk degradering dekker korrosjon, erosjon, vibrasjon, utmatting </a:t>
            </a:r>
            <a:r>
              <a:rPr lang="nb-NO" baseline="0" dirty="0" err="1" smtClean="0"/>
              <a:t>o.s.v</a:t>
            </a:r>
            <a:r>
              <a:rPr lang="nb-NO" baseline="0" dirty="0" smtClean="0"/>
              <a:t>. Latent </a:t>
            </a:r>
            <a:r>
              <a:rPr lang="nb-NO" baseline="0" dirty="0" smtClean="0"/>
              <a:t>feil </a:t>
            </a:r>
            <a:r>
              <a:rPr lang="nb-NO" baseline="0" dirty="0" smtClean="0"/>
              <a:t>betyr feil som ligger i systemet som fører eventuelt til en </a:t>
            </a:r>
            <a:r>
              <a:rPr lang="nb-NO" baseline="0" dirty="0" smtClean="0"/>
              <a:t>HC-lekkasje. Umiddelbar lekkasje betyr en HC-lekkasje som oppstår på </a:t>
            </a:r>
            <a:r>
              <a:rPr lang="nb-NO" baseline="0" dirty="0" smtClean="0"/>
              <a:t>grunn av en menneskelig handling. Eksempel av latent </a:t>
            </a:r>
            <a:r>
              <a:rPr lang="nb-NO" baseline="0" dirty="0" err="1" smtClean="0"/>
              <a:t>error</a:t>
            </a:r>
            <a:r>
              <a:rPr lang="nb-NO" baseline="0" dirty="0" smtClean="0"/>
              <a:t> – ventil satt i feil stilling etter en arbeidsoppgave som fører til en HC lekkasje noen uker senere i forbindelse med en annen operasjon. </a:t>
            </a:r>
            <a:r>
              <a:rPr lang="nb-NO" baseline="0" dirty="0" smtClean="0"/>
              <a:t>Eksempel av en umiddelbare lekkasje er åpning av feil flens. Fordelingen </a:t>
            </a:r>
            <a:r>
              <a:rPr lang="nb-NO" baseline="0" dirty="0" smtClean="0"/>
              <a:t>av umiddelbare årsaker er nokså lik fordelingen fra årsaksanalysen i 2012.</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5</a:t>
            </a:fld>
            <a:endParaRPr lang="nb-NO"/>
          </a:p>
        </p:txBody>
      </p:sp>
    </p:spTree>
    <p:extLst>
      <p:ext uri="{BB962C8B-B14F-4D97-AF65-F5344CB8AC3E}">
        <p14:creationId xmlns:p14="http://schemas.microsoft.com/office/powerpoint/2010/main" val="19042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Hensikten</a:t>
            </a:r>
            <a:r>
              <a:rPr lang="nb-NO" baseline="0" dirty="0" smtClean="0"/>
              <a:t> med lysark er å vise flere detaljer rundt umiddelbare årsaker knyttet til menneskelige handlinger.</a:t>
            </a:r>
          </a:p>
          <a:p>
            <a:r>
              <a:rPr lang="nb-NO" baseline="0" dirty="0" smtClean="0"/>
              <a:t>Indikasjon av en økning i HC-lekkasjer relatert til arbeid med flens og bolter i perioden 2015 til 2017. Dette er et område industrien hadde forbedret seg betydelig fra 2000. Er industrien på feil vei?</a:t>
            </a:r>
          </a:p>
          <a:p>
            <a:r>
              <a:rPr lang="nb-NO" baseline="0" dirty="0" smtClean="0"/>
              <a:t>Indikasjon av </a:t>
            </a:r>
            <a:r>
              <a:rPr lang="nb-NO" baseline="0" dirty="0" smtClean="0"/>
              <a:t>at isolering </a:t>
            </a:r>
            <a:r>
              <a:rPr lang="nb-NO" baseline="0" dirty="0" smtClean="0"/>
              <a:t>i forbindelse med arbeid på hydrokarbonførende system er fortsatt en utfordring og vil kreve fokus for å forebygge HC-lekkasjer. Dette er også relevant for arbeid på utstyr med fortsatt trykk på. Verifikasjonen at systemet er trykkløs er en viktig del av isoleringsprosessen.</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6</a:t>
            </a:fld>
            <a:endParaRPr lang="nb-NO"/>
          </a:p>
        </p:txBody>
      </p:sp>
    </p:spTree>
    <p:extLst>
      <p:ext uri="{BB962C8B-B14F-4D97-AF65-F5344CB8AC3E}">
        <p14:creationId xmlns:p14="http://schemas.microsoft.com/office/powerpoint/2010/main" val="41114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Lysark viser type bakenforliggende årsaker som blir brukt i analysen og hvor ofte disse </a:t>
            </a:r>
            <a:r>
              <a:rPr lang="nb-NO" baseline="0" dirty="0" smtClean="0"/>
              <a:t>forekommer i forbindelse med granskningen av HC lekkasjer. </a:t>
            </a:r>
            <a:r>
              <a:rPr lang="nb-NO" baseline="0" dirty="0" smtClean="0"/>
              <a:t>Lysarket også viser tiltak rettet mot disse bakenforliggende årsaker. Man kan ikke si at det er et en til en forhold mellom årsak og </a:t>
            </a:r>
            <a:r>
              <a:rPr lang="nb-NO" baseline="0" dirty="0" smtClean="0"/>
              <a:t>tiltak. Det </a:t>
            </a:r>
            <a:r>
              <a:rPr lang="nb-NO" baseline="0" dirty="0" smtClean="0"/>
              <a:t>virker </a:t>
            </a:r>
            <a:r>
              <a:rPr lang="nb-NO" baseline="0" dirty="0" smtClean="0"/>
              <a:t>allikevel interessant </a:t>
            </a:r>
            <a:r>
              <a:rPr lang="nb-NO" baseline="0" dirty="0" smtClean="0"/>
              <a:t>at det er mange tiltak rettet mot dårlig prosedyrer og dårlig design, men få relatert til ledelse og planning og sikring at personell følger prosedyrer.</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7</a:t>
            </a:fld>
            <a:endParaRPr lang="nb-NO"/>
          </a:p>
        </p:txBody>
      </p:sp>
    </p:spTree>
    <p:extLst>
      <p:ext uri="{BB962C8B-B14F-4D97-AF65-F5344CB8AC3E}">
        <p14:creationId xmlns:p14="http://schemas.microsoft.com/office/powerpoint/2010/main" val="1182139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punktet</a:t>
            </a:r>
            <a:r>
              <a:rPr lang="nb-NO" baseline="0" dirty="0" smtClean="0"/>
              <a:t> ble nevnt i SINTEF studien fra 2011 og er bekreftet i årsaksanalysen i 2018</a:t>
            </a:r>
            <a:endParaRPr lang="nb-NO" dirty="0" smtClean="0"/>
          </a:p>
          <a:p>
            <a:r>
              <a:rPr lang="nb-NO" dirty="0" smtClean="0"/>
              <a:t>Hensikten</a:t>
            </a:r>
            <a:r>
              <a:rPr lang="nb-NO" baseline="0" dirty="0" smtClean="0"/>
              <a:t> med lysarket er å vise at design er fortsatt en utfordring for industrien. Det er 2 viktige punkter her.</a:t>
            </a:r>
          </a:p>
          <a:p>
            <a:r>
              <a:rPr lang="nb-NO" baseline="0" dirty="0" smtClean="0"/>
              <a:t>Bedre design for å forebygge degradering mekanismer, f.eks. korrosjon, erosjon, utmatting, vibrasjon</a:t>
            </a:r>
          </a:p>
          <a:p>
            <a:r>
              <a:rPr lang="nb-NO" baseline="0" dirty="0" smtClean="0"/>
              <a:t>Bedre design for å redusere sannsynlighet for feil, f.eks. lettere tilgang til å operere ventiler, bedre muligheter for inspeksjon og </a:t>
            </a:r>
            <a:r>
              <a:rPr lang="nb-NO" baseline="0" dirty="0" smtClean="0"/>
              <a:t>vedlikehold. Det viser hvor viktig det er å få med personell med driftserfaring i prosjektet (design).</a:t>
            </a:r>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8</a:t>
            </a:fld>
            <a:endParaRPr lang="nb-NO"/>
          </a:p>
        </p:txBody>
      </p:sp>
    </p:spTree>
    <p:extLst>
      <p:ext uri="{BB962C8B-B14F-4D97-AF65-F5344CB8AC3E}">
        <p14:creationId xmlns:p14="http://schemas.microsoft.com/office/powerpoint/2010/main" val="26670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er 78 innretninger på norsk sokkel som er tatt med i denne analysen. Av disse har 33 innretninger hatt en eller flere </a:t>
            </a:r>
            <a:r>
              <a:rPr lang="nb-NO" baseline="0" dirty="0" smtClean="0"/>
              <a:t>HC-lekkasjer </a:t>
            </a:r>
            <a:r>
              <a:rPr lang="nb-NO" baseline="0" dirty="0" smtClean="0"/>
              <a:t>i perioden 2012 – 2017, det vil si 42% av innretninger. Med unntak av den ene innretningen kan det tolkes at det er tilfeldig </a:t>
            </a:r>
            <a:r>
              <a:rPr lang="nb-NO" baseline="0" dirty="0" smtClean="0"/>
              <a:t>på hvilken </a:t>
            </a:r>
            <a:r>
              <a:rPr lang="nb-NO" baseline="0" dirty="0" smtClean="0"/>
              <a:t>innretning </a:t>
            </a:r>
            <a:r>
              <a:rPr lang="nb-NO" baseline="0" dirty="0" smtClean="0"/>
              <a:t>lekkasjen oppstår på. </a:t>
            </a:r>
            <a:endParaRPr lang="nb-NO" baseline="0" dirty="0" smtClean="0"/>
          </a:p>
          <a:p>
            <a:r>
              <a:rPr lang="nb-NO" baseline="0" dirty="0" smtClean="0"/>
              <a:t>Antall innretninger i årsaksanalysen stemmer ikke 100% med antall innretninger brukt i RNNP siden det er brukt andre innretningskategorier. Forskjellen er derimot liten og har ingen betydning for tolkningen av </a:t>
            </a:r>
            <a:r>
              <a:rPr lang="nb-NO" baseline="0" dirty="0" smtClean="0"/>
              <a:t>resultatene og for konklusjonene.</a:t>
            </a:r>
            <a:endParaRPr lang="nb-NO" baseline="0" dirty="0" smtClean="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9</a:t>
            </a:fld>
            <a:endParaRPr lang="nb-NO"/>
          </a:p>
        </p:txBody>
      </p:sp>
    </p:spTree>
    <p:extLst>
      <p:ext uri="{BB962C8B-B14F-4D97-AF65-F5344CB8AC3E}">
        <p14:creationId xmlns:p14="http://schemas.microsoft.com/office/powerpoint/2010/main" val="2646865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HC lekkasjer per operator er ikke normalisert for antall </a:t>
            </a:r>
            <a:r>
              <a:rPr lang="nb-NO" dirty="0" smtClean="0"/>
              <a:t>driftsår.</a:t>
            </a:r>
            <a:r>
              <a:rPr lang="nb-NO" baseline="0" dirty="0" smtClean="0"/>
              <a:t> De fleste innretninger har vært i drift i hele perioden. Normalisering for antall driftsår har </a:t>
            </a:r>
            <a:r>
              <a:rPr lang="nb-NO" baseline="0" dirty="0" smtClean="0"/>
              <a:t>lite betydning for tolkningen av informasjonen.</a:t>
            </a:r>
          </a:p>
          <a:p>
            <a:r>
              <a:rPr lang="nb-NO" baseline="0" dirty="0" smtClean="0"/>
              <a:t>Operatørselskapet med høyst antall HC-lekkasjer er operatørselskapet som er ansvarlig for innretningen med høyest antall HC-lekkasjer per innretning driftsår.</a:t>
            </a:r>
          </a:p>
          <a:p>
            <a:r>
              <a:rPr lang="nb-NO" baseline="0" dirty="0" smtClean="0"/>
              <a:t>Siden 2012 har det vært endringer i operatørselskapene f.eks. sammenslåing. Det er operatørselskap som står som ansvarlig for innretning 31. desember 2017 som er lagt til grunn i analysen.</a:t>
            </a:r>
          </a:p>
          <a:p>
            <a:endParaRPr lang="en-US" dirty="0"/>
          </a:p>
        </p:txBody>
      </p:sp>
      <p:sp>
        <p:nvSpPr>
          <p:cNvPr id="4" name="Plassholder for lysbildenummer 3"/>
          <p:cNvSpPr>
            <a:spLocks noGrp="1"/>
          </p:cNvSpPr>
          <p:nvPr>
            <p:ph type="sldNum" sz="quarter" idx="10"/>
          </p:nvPr>
        </p:nvSpPr>
        <p:spPr/>
        <p:txBody>
          <a:bodyPr/>
          <a:lstStyle/>
          <a:p>
            <a:fld id="{28438593-3C7B-4C8B-BBF2-3EE7B52C1EA5}" type="slidenum">
              <a:rPr lang="nb-NO" smtClean="0"/>
              <a:pPr/>
              <a:t>10</a:t>
            </a:fld>
            <a:endParaRPr lang="nb-NO"/>
          </a:p>
        </p:txBody>
      </p:sp>
    </p:spTree>
    <p:extLst>
      <p:ext uri="{BB962C8B-B14F-4D97-AF65-F5344CB8AC3E}">
        <p14:creationId xmlns:p14="http://schemas.microsoft.com/office/powerpoint/2010/main" val="107459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ignature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0" y="502"/>
            <a:ext cx="8808738" cy="612039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2922" y="2124000"/>
            <a:ext cx="3675895" cy="1438659"/>
          </a:xfrm>
          <a:prstGeom prst="rect">
            <a:avLst/>
          </a:prstGeom>
        </p:spPr>
      </p:pic>
    </p:spTree>
    <p:extLst>
      <p:ext uri="{BB962C8B-B14F-4D97-AF65-F5344CB8AC3E}">
        <p14:creationId xmlns:p14="http://schemas.microsoft.com/office/powerpoint/2010/main" val="332052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Blu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34346" cy="6123600"/>
          </a:xfrm>
          <a:prstGeom prst="rect">
            <a:avLst/>
          </a:prstGeom>
        </p:spPr>
      </p:pic>
      <p:sp>
        <p:nvSpPr>
          <p:cNvPr id="2" name="Title 1"/>
          <p:cNvSpPr>
            <a:spLocks noGrp="1"/>
          </p:cNvSpPr>
          <p:nvPr>
            <p:ph type="title"/>
          </p:nvPr>
        </p:nvSpPr>
        <p:spPr>
          <a:xfrm>
            <a:off x="446597" y="1044366"/>
            <a:ext cx="7939564" cy="584409"/>
          </a:xfrm>
        </p:spPr>
        <p:txBody>
          <a:bodyPr/>
          <a:lstStyle>
            <a:lvl1pPr>
              <a:defRPr>
                <a:solidFill>
                  <a:schemeClr val="bg1"/>
                </a:solidFill>
              </a:defRPr>
            </a:lvl1pPr>
          </a:lstStyle>
          <a:p>
            <a:r>
              <a:rPr lang="nb-NO"/>
              <a:t>Klikk for å redigere tittelstil</a:t>
            </a:r>
            <a:endParaRPr lang="nb-NO"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170D9D27-BA5C-4C26-913A-402FCB72DACD}" type="datetime1">
              <a:rPr lang="nb-NO" smtClean="0"/>
              <a:pPr/>
              <a:t>01.04.2019</a:t>
            </a:fld>
            <a:endParaRPr lang="nb-NO" dirty="0"/>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ECD7AB5-6537-4741-B594-27CBFDEE586D}" type="slidenum">
              <a:rPr lang="nb-NO" smtClean="0"/>
              <a:pPr/>
              <a:t>‹#›</a:t>
            </a:fld>
            <a:endParaRPr lang="nb-NO" dirty="0"/>
          </a:p>
        </p:txBody>
      </p:sp>
      <p:sp>
        <p:nvSpPr>
          <p:cNvPr id="8" name="Text Placeholder 7"/>
          <p:cNvSpPr>
            <a:spLocks noGrp="1"/>
          </p:cNvSpPr>
          <p:nvPr>
            <p:ph type="body" sz="quarter" idx="13" hasCustomPrompt="1"/>
          </p:nvPr>
        </p:nvSpPr>
        <p:spPr>
          <a:xfrm>
            <a:off x="446399" y="1625873"/>
            <a:ext cx="7938000" cy="287486"/>
          </a:xfrm>
        </p:spPr>
        <p:txBody>
          <a:bodyPr>
            <a:normAutofit/>
          </a:bodyPr>
          <a:lstStyle>
            <a:lvl1pPr marL="0" indent="0">
              <a:buNone/>
              <a:defRPr sz="1400">
                <a:solidFill>
                  <a:srgbClr val="709791"/>
                </a:solidFill>
                <a:latin typeface="+mn-lt"/>
              </a:defRPr>
            </a:lvl1pPr>
          </a:lstStyle>
          <a:p>
            <a:pPr lvl="0"/>
            <a:r>
              <a:rPr lang="nb-NO" dirty="0" err="1"/>
              <a:t>Subtitle</a:t>
            </a:r>
            <a:endParaRPr lang="nb-NO"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0800" y="162000"/>
            <a:ext cx="1422000" cy="547458"/>
          </a:xfrm>
          <a:prstGeom prst="rect">
            <a:avLst/>
          </a:prstGeom>
        </p:spPr>
      </p:pic>
    </p:spTree>
    <p:extLst>
      <p:ext uri="{BB962C8B-B14F-4D97-AF65-F5344CB8AC3E}">
        <p14:creationId xmlns:p14="http://schemas.microsoft.com/office/powerpoint/2010/main" val="48944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p:nvPr>
        </p:nvSpPr>
        <p:spPr>
          <a:xfrm>
            <a:off x="446597" y="1044366"/>
            <a:ext cx="4108288" cy="584409"/>
          </a:xfrm>
        </p:spPr>
        <p:txBody>
          <a:bodyPr/>
          <a:lstStyle/>
          <a:p>
            <a:r>
              <a:rPr lang="nb-NO"/>
              <a:t>Klikk for å redigere tittelstil</a:t>
            </a:r>
            <a:endParaRPr lang="nb-NO" dirty="0"/>
          </a:p>
        </p:txBody>
      </p:sp>
      <p:sp>
        <p:nvSpPr>
          <p:cNvPr id="4" name="Date Placeholder 3"/>
          <p:cNvSpPr>
            <a:spLocks noGrp="1"/>
          </p:cNvSpPr>
          <p:nvPr>
            <p:ph type="dt" sz="half" idx="10"/>
          </p:nvPr>
        </p:nvSpPr>
        <p:spPr/>
        <p:txBody>
          <a:bodyPr/>
          <a:lstStyle/>
          <a:p>
            <a:fld id="{55005E8F-8E9B-48F6-8962-BFDFBFA5007B}" type="datetime1">
              <a:rPr lang="nb-NO" smtClean="0"/>
              <a:pPr/>
              <a:t>01.04.2019</a:t>
            </a:fld>
            <a:endParaRPr lang="nb-NO" dirty="0"/>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dirty="0"/>
          </a:p>
        </p:txBody>
      </p:sp>
      <p:sp>
        <p:nvSpPr>
          <p:cNvPr id="8" name="Text Placeholder 7"/>
          <p:cNvSpPr>
            <a:spLocks noGrp="1"/>
          </p:cNvSpPr>
          <p:nvPr>
            <p:ph type="body" sz="quarter" idx="13" hasCustomPrompt="1"/>
          </p:nvPr>
        </p:nvSpPr>
        <p:spPr>
          <a:xfrm>
            <a:off x="446399" y="1625873"/>
            <a:ext cx="4107479" cy="287486"/>
          </a:xfrm>
        </p:spPr>
        <p:txBody>
          <a:bodyPr>
            <a:normAutofit/>
          </a:bodyPr>
          <a:lstStyle>
            <a:lvl1pPr marL="0" indent="0">
              <a:buNone/>
              <a:defRPr sz="1400">
                <a:solidFill>
                  <a:srgbClr val="709791"/>
                </a:solidFill>
                <a:latin typeface="+mn-lt"/>
              </a:defRPr>
            </a:lvl1pPr>
          </a:lstStyle>
          <a:p>
            <a:pPr lvl="0"/>
            <a:r>
              <a:rPr lang="nb-NO" dirty="0" err="1"/>
              <a:t>Subtitle</a:t>
            </a:r>
            <a:endParaRPr lang="nb-NO" dirty="0"/>
          </a:p>
        </p:txBody>
      </p:sp>
      <p:sp>
        <p:nvSpPr>
          <p:cNvPr id="9" name="Text Placeholder 8"/>
          <p:cNvSpPr>
            <a:spLocks noGrp="1"/>
          </p:cNvSpPr>
          <p:nvPr>
            <p:ph type="body" sz="quarter" idx="14" hasCustomPrompt="1"/>
          </p:nvPr>
        </p:nvSpPr>
        <p:spPr>
          <a:xfrm>
            <a:off x="4705200" y="1125810"/>
            <a:ext cx="4116538" cy="782761"/>
          </a:xfrm>
        </p:spPr>
        <p:txBody>
          <a:bodyPr>
            <a:noAutofit/>
          </a:bodyPr>
          <a:lstStyle>
            <a:lvl1pPr marL="0" indent="0">
              <a:buNone/>
              <a:defRPr sz="2400">
                <a:latin typeface="+mn-lt"/>
              </a:defRPr>
            </a:lvl1pPr>
            <a:lvl2pPr>
              <a:defRPr sz="2400"/>
            </a:lvl2pPr>
            <a:lvl3pPr>
              <a:defRPr sz="2400"/>
            </a:lvl3pPr>
            <a:lvl4pPr>
              <a:defRPr sz="2400"/>
            </a:lvl4pPr>
            <a:lvl5pPr>
              <a:defRPr sz="2400"/>
            </a:lvl5pPr>
          </a:lstStyle>
          <a:p>
            <a:pPr lvl="0"/>
            <a:r>
              <a:rPr lang="nb-NO" dirty="0" err="1"/>
              <a:t>Text</a:t>
            </a:r>
            <a:endParaRPr lang="nb-NO" dirty="0"/>
          </a:p>
        </p:txBody>
      </p:sp>
      <p:sp>
        <p:nvSpPr>
          <p:cNvPr id="11" name="Picture Placeholder 10"/>
          <p:cNvSpPr>
            <a:spLocks noGrp="1"/>
          </p:cNvSpPr>
          <p:nvPr>
            <p:ph type="pic" sz="quarter" idx="15" hasCustomPrompt="1"/>
          </p:nvPr>
        </p:nvSpPr>
        <p:spPr>
          <a:xfrm>
            <a:off x="446400" y="2286000"/>
            <a:ext cx="4158000" cy="2286000"/>
          </a:xfrm>
        </p:spPr>
        <p:txBody>
          <a:bodyPr tIns="576000">
            <a:normAutofit/>
          </a:bodyPr>
          <a:lstStyle>
            <a:lvl1pPr marL="0" indent="0" algn="ctr">
              <a:buNone/>
              <a:defRPr sz="2400"/>
            </a:lvl1pPr>
          </a:lstStyle>
          <a:p>
            <a:r>
              <a:rPr lang="nb-NO" dirty="0" err="1"/>
              <a:t>Insert</a:t>
            </a:r>
            <a:r>
              <a:rPr lang="nb-NO" dirty="0"/>
              <a:t> </a:t>
            </a:r>
            <a:r>
              <a:rPr lang="nb-NO" dirty="0" err="1"/>
              <a:t>picture</a:t>
            </a:r>
            <a:endParaRPr lang="nb-NO" dirty="0"/>
          </a:p>
        </p:txBody>
      </p:sp>
      <p:sp>
        <p:nvSpPr>
          <p:cNvPr id="12" name="Picture Placeholder 10"/>
          <p:cNvSpPr>
            <a:spLocks noGrp="1"/>
          </p:cNvSpPr>
          <p:nvPr>
            <p:ph type="pic" sz="quarter" idx="16" hasCustomPrompt="1"/>
          </p:nvPr>
        </p:nvSpPr>
        <p:spPr>
          <a:xfrm>
            <a:off x="4704466" y="2286000"/>
            <a:ext cx="4117271" cy="2286000"/>
          </a:xfrm>
        </p:spPr>
        <p:txBody>
          <a:bodyPr tIns="576000">
            <a:normAutofit/>
          </a:bodyPr>
          <a:lstStyle>
            <a:lvl1pPr marL="0" indent="0" algn="ctr">
              <a:buNone/>
              <a:defRPr sz="2400"/>
            </a:lvl1pPr>
          </a:lstStyle>
          <a:p>
            <a:r>
              <a:rPr lang="nb-NO" dirty="0" err="1"/>
              <a:t>Insert</a:t>
            </a:r>
            <a:r>
              <a:rPr lang="nb-NO" dirty="0"/>
              <a:t> </a:t>
            </a:r>
            <a:r>
              <a:rPr lang="nb-NO" dirty="0" err="1"/>
              <a:t>picture</a:t>
            </a:r>
            <a:endParaRPr lang="nb-NO" dirty="0"/>
          </a:p>
        </p:txBody>
      </p:sp>
    </p:spTree>
    <p:extLst>
      <p:ext uri="{BB962C8B-B14F-4D97-AF65-F5344CB8AC3E}">
        <p14:creationId xmlns:p14="http://schemas.microsoft.com/office/powerpoint/2010/main" val="42902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F4AA3-EED7-4FCD-A2EC-394E2653FD2F}" type="datetime1">
              <a:rPr lang="nb-NO" smtClean="0"/>
              <a:pPr/>
              <a:t>01.04.2019</a:t>
            </a:fld>
            <a:endParaRPr lang="nb-NO" dirty="0"/>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dirty="0"/>
          </a:p>
        </p:txBody>
      </p:sp>
      <p:sp>
        <p:nvSpPr>
          <p:cNvPr id="11" name="Picture Placeholder 10"/>
          <p:cNvSpPr>
            <a:spLocks noGrp="1"/>
          </p:cNvSpPr>
          <p:nvPr>
            <p:ph type="pic" sz="quarter" idx="15" hasCustomPrompt="1"/>
          </p:nvPr>
        </p:nvSpPr>
        <p:spPr>
          <a:xfrm>
            <a:off x="472857" y="1188000"/>
            <a:ext cx="8359200" cy="4208400"/>
          </a:xfrm>
        </p:spPr>
        <p:txBody>
          <a:bodyPr tIns="576000">
            <a:normAutofit/>
          </a:bodyPr>
          <a:lstStyle>
            <a:lvl1pPr marL="0" indent="0" algn="ctr">
              <a:buNone/>
              <a:defRPr sz="2400"/>
            </a:lvl1pPr>
          </a:lstStyle>
          <a:p>
            <a:r>
              <a:rPr lang="nb-NO" dirty="0" err="1"/>
              <a:t>Insert</a:t>
            </a:r>
            <a:r>
              <a:rPr lang="nb-NO" dirty="0"/>
              <a:t> </a:t>
            </a:r>
            <a:r>
              <a:rPr lang="nb-NO" dirty="0" err="1"/>
              <a:t>picture</a:t>
            </a:r>
            <a:endParaRPr lang="nb-NO" dirty="0"/>
          </a:p>
        </p:txBody>
      </p:sp>
    </p:spTree>
    <p:extLst>
      <p:ext uri="{BB962C8B-B14F-4D97-AF65-F5344CB8AC3E}">
        <p14:creationId xmlns:p14="http://schemas.microsoft.com/office/powerpoint/2010/main" val="3364852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large picture">
    <p:spTree>
      <p:nvGrpSpPr>
        <p:cNvPr id="1" name=""/>
        <p:cNvGrpSpPr/>
        <p:nvPr/>
      </p:nvGrpSpPr>
      <p:grpSpPr>
        <a:xfrm>
          <a:off x="0" y="0"/>
          <a:ext cx="0" cy="0"/>
          <a:chOff x="0" y="0"/>
          <a:chExt cx="0" cy="0"/>
        </a:xfrm>
      </p:grpSpPr>
      <p:sp>
        <p:nvSpPr>
          <p:cNvPr id="11" name="Picture Placeholder 10"/>
          <p:cNvSpPr>
            <a:spLocks noGrp="1"/>
          </p:cNvSpPr>
          <p:nvPr>
            <p:ph type="pic" sz="quarter" idx="15" hasCustomPrompt="1"/>
          </p:nvPr>
        </p:nvSpPr>
        <p:spPr>
          <a:xfrm>
            <a:off x="1738" y="532925"/>
            <a:ext cx="8820000" cy="5598000"/>
          </a:xfrm>
        </p:spPr>
        <p:txBody>
          <a:bodyPr tIns="2232000">
            <a:normAutofit/>
          </a:bodyPr>
          <a:lstStyle>
            <a:lvl1pPr marL="0" indent="0" algn="ctr">
              <a:buNone/>
              <a:defRPr sz="2400"/>
            </a:lvl1pPr>
          </a:lstStyle>
          <a:p>
            <a:r>
              <a:rPr lang="nb-NO" dirty="0" err="1"/>
              <a:t>Insert</a:t>
            </a:r>
            <a:r>
              <a:rPr lang="nb-NO" dirty="0"/>
              <a:t> </a:t>
            </a:r>
            <a:r>
              <a:rPr lang="nb-NO" dirty="0" err="1"/>
              <a:t>picture</a:t>
            </a:r>
            <a:endParaRPr lang="nb-NO" dirty="0"/>
          </a:p>
        </p:txBody>
      </p:sp>
      <p:sp>
        <p:nvSpPr>
          <p:cNvPr id="2" name="Date Placeholder 1"/>
          <p:cNvSpPr>
            <a:spLocks noGrp="1"/>
          </p:cNvSpPr>
          <p:nvPr>
            <p:ph type="dt" sz="half" idx="16"/>
          </p:nvPr>
        </p:nvSpPr>
        <p:spPr/>
        <p:txBody>
          <a:bodyPr/>
          <a:lstStyle/>
          <a:p>
            <a:fld id="{9174A18F-E936-4276-AAA9-B19EDD5DAC29}" type="datetime1">
              <a:rPr lang="nb-NO" smtClean="0"/>
              <a:pPr/>
              <a:t>01.04.2019</a:t>
            </a:fld>
            <a:endParaRPr lang="nb-NO" dirty="0"/>
          </a:p>
        </p:txBody>
      </p:sp>
      <p:sp>
        <p:nvSpPr>
          <p:cNvPr id="3" name="Footer Placeholder 2"/>
          <p:cNvSpPr>
            <a:spLocks noGrp="1"/>
          </p:cNvSpPr>
          <p:nvPr>
            <p:ph type="ftr" sz="quarter" idx="17"/>
          </p:nvPr>
        </p:nvSpPr>
        <p:spPr/>
        <p:txBody>
          <a:bodyPr/>
          <a:lstStyle/>
          <a:p>
            <a:r>
              <a:rPr lang="en-US"/>
              <a:t>- Presentation title. Insert from "Header &amp; Footer"</a:t>
            </a:r>
            <a:endParaRPr lang="nb-NO" dirty="0"/>
          </a:p>
        </p:txBody>
      </p:sp>
    </p:spTree>
    <p:extLst>
      <p:ext uri="{BB962C8B-B14F-4D97-AF65-F5344CB8AC3E}">
        <p14:creationId xmlns:p14="http://schemas.microsoft.com/office/powerpoint/2010/main" val="373119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46597" y="1044366"/>
            <a:ext cx="7939564" cy="584409"/>
          </a:xfrm>
        </p:spPr>
        <p:txBody>
          <a:bodyPr/>
          <a:lstStyle/>
          <a:p>
            <a:r>
              <a:rPr lang="nb-NO"/>
              <a:t>Klikk for å redigere tittelstil</a:t>
            </a:r>
            <a:endParaRPr lang="nb-NO" dirty="0"/>
          </a:p>
        </p:txBody>
      </p:sp>
      <p:sp>
        <p:nvSpPr>
          <p:cNvPr id="3" name="Content Placeholder 2"/>
          <p:cNvSpPr>
            <a:spLocks noGrp="1"/>
          </p:cNvSpPr>
          <p:nvPr>
            <p:ph idx="1"/>
          </p:nvPr>
        </p:nvSpPr>
        <p:spPr>
          <a:xfrm>
            <a:off x="446400" y="2136822"/>
            <a:ext cx="3852000" cy="37036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10"/>
          </p:nvPr>
        </p:nvSpPr>
        <p:spPr/>
        <p:txBody>
          <a:bodyPr/>
          <a:lstStyle/>
          <a:p>
            <a:fld id="{A5F97071-75D1-4512-A9DF-A4345092C72F}" type="datetime1">
              <a:rPr lang="nb-NO" smtClean="0"/>
              <a:pPr/>
              <a:t>01.04.2019</a:t>
            </a:fld>
            <a:endParaRPr lang="nb-NO" dirty="0"/>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dirty="0"/>
          </a:p>
        </p:txBody>
      </p:sp>
      <p:sp>
        <p:nvSpPr>
          <p:cNvPr id="8" name="Text Placeholder 7"/>
          <p:cNvSpPr>
            <a:spLocks noGrp="1"/>
          </p:cNvSpPr>
          <p:nvPr>
            <p:ph type="body" sz="quarter" idx="13" hasCustomPrompt="1"/>
          </p:nvPr>
        </p:nvSpPr>
        <p:spPr>
          <a:xfrm>
            <a:off x="446399" y="1625873"/>
            <a:ext cx="7938000" cy="287486"/>
          </a:xfrm>
        </p:spPr>
        <p:txBody>
          <a:bodyPr>
            <a:normAutofit/>
          </a:bodyPr>
          <a:lstStyle>
            <a:lvl1pPr marL="0" indent="0">
              <a:buNone/>
              <a:defRPr sz="1400">
                <a:solidFill>
                  <a:srgbClr val="709791"/>
                </a:solidFill>
                <a:latin typeface="+mn-lt"/>
              </a:defRPr>
            </a:lvl1pPr>
          </a:lstStyle>
          <a:p>
            <a:pPr lvl="0"/>
            <a:r>
              <a:rPr lang="nb-NO" dirty="0" err="1"/>
              <a:t>Subtitle</a:t>
            </a:r>
            <a:endParaRPr lang="nb-NO" dirty="0"/>
          </a:p>
        </p:txBody>
      </p:sp>
      <p:sp>
        <p:nvSpPr>
          <p:cNvPr id="9" name="Content Placeholder 2"/>
          <p:cNvSpPr>
            <a:spLocks noGrp="1"/>
          </p:cNvSpPr>
          <p:nvPr>
            <p:ph idx="14"/>
          </p:nvPr>
        </p:nvSpPr>
        <p:spPr>
          <a:xfrm>
            <a:off x="4530502" y="2136822"/>
            <a:ext cx="3852000" cy="37036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004289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Date Placeholder 2"/>
          <p:cNvSpPr>
            <a:spLocks noGrp="1"/>
          </p:cNvSpPr>
          <p:nvPr>
            <p:ph type="dt" sz="half" idx="10"/>
          </p:nvPr>
        </p:nvSpPr>
        <p:spPr/>
        <p:txBody>
          <a:bodyPr/>
          <a:lstStyle/>
          <a:p>
            <a:fld id="{A2A97ABB-7CA4-4B69-A452-84622A81DBE4}" type="datetime1">
              <a:rPr lang="nb-NO" smtClean="0"/>
              <a:pPr/>
              <a:t>01.04.2019</a:t>
            </a:fld>
            <a:endParaRPr lang="nb-NO"/>
          </a:p>
        </p:txBody>
      </p:sp>
      <p:sp>
        <p:nvSpPr>
          <p:cNvPr id="4" name="Footer Placeholder 3"/>
          <p:cNvSpPr>
            <a:spLocks noGrp="1"/>
          </p:cNvSpPr>
          <p:nvPr>
            <p:ph type="ftr" sz="quarter" idx="11"/>
          </p:nvPr>
        </p:nvSpPr>
        <p:spPr/>
        <p:txBody>
          <a:bodyPr/>
          <a:lstStyle/>
          <a:p>
            <a:r>
              <a:rPr lang="en-US"/>
              <a:t>- Presentation title. Insert from "Header &amp; Footer"</a:t>
            </a:r>
            <a:endParaRPr lang="nb-NO"/>
          </a:p>
        </p:txBody>
      </p:sp>
      <p:sp>
        <p:nvSpPr>
          <p:cNvPr id="5" name="Slide Number Placeholder 4"/>
          <p:cNvSpPr>
            <a:spLocks noGrp="1"/>
          </p:cNvSpPr>
          <p:nvPr>
            <p:ph type="sldNum" sz="quarter" idx="12"/>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919241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8DFD-2790-4C60-BA74-684945348233}" type="datetime1">
              <a:rPr lang="nb-NO" smtClean="0"/>
              <a:pPr/>
              <a:t>01.04.2019</a:t>
            </a:fld>
            <a:endParaRPr lang="nb-NO"/>
          </a:p>
        </p:txBody>
      </p:sp>
      <p:sp>
        <p:nvSpPr>
          <p:cNvPr id="3" name="Footer Placeholder 2"/>
          <p:cNvSpPr>
            <a:spLocks noGrp="1"/>
          </p:cNvSpPr>
          <p:nvPr>
            <p:ph type="ftr" sz="quarter" idx="11"/>
          </p:nvPr>
        </p:nvSpPr>
        <p:spPr/>
        <p:txBody>
          <a:bodyPr/>
          <a:lstStyle/>
          <a:p>
            <a:r>
              <a:rPr lang="en-US"/>
              <a:t>- Presentation title. Insert from "Header &amp; Footer"</a:t>
            </a:r>
            <a:endParaRPr lang="nb-NO"/>
          </a:p>
        </p:txBody>
      </p:sp>
      <p:sp>
        <p:nvSpPr>
          <p:cNvPr id="4" name="Slide Number Placeholder 3"/>
          <p:cNvSpPr>
            <a:spLocks noGrp="1"/>
          </p:cNvSpPr>
          <p:nvPr>
            <p:ph type="sldNum" sz="quarter" idx="12"/>
          </p:nvPr>
        </p:nvSpPr>
        <p:spPr/>
        <p:txBody>
          <a:bodyPr/>
          <a:lstStyle/>
          <a:p>
            <a:fld id="{0ECD7AB5-6537-4741-B594-27CBFDEE586D}" type="slidenum">
              <a:rPr lang="nb-NO" smtClean="0"/>
              <a:pPr/>
              <a:t>‹#›</a:t>
            </a:fld>
            <a:endParaRPr lang="nb-NO"/>
          </a:p>
        </p:txBody>
      </p:sp>
    </p:spTree>
    <p:extLst>
      <p:ext uri="{BB962C8B-B14F-4D97-AF65-F5344CB8AC3E}">
        <p14:creationId xmlns:p14="http://schemas.microsoft.com/office/powerpoint/2010/main" val="128366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781200" y="118800"/>
            <a:ext cx="7300800" cy="1314000"/>
          </a:xfrm>
        </p:spPr>
        <p:txBody>
          <a:bodyPr anchor="b">
            <a:normAutofit/>
          </a:bodyPr>
          <a:lstStyle>
            <a:lvl1pPr>
              <a:defRPr sz="2800">
                <a:solidFill>
                  <a:srgbClr val="130C0E"/>
                </a:solidFill>
              </a:defRPr>
            </a:lvl1pPr>
          </a:lstStyle>
          <a:p>
            <a:r>
              <a:rPr lang="nb-NO"/>
              <a:t>Klikk for å redigere tittelstil</a:t>
            </a:r>
            <a:endParaRPr lang="nb-NO" dirty="0"/>
          </a:p>
        </p:txBody>
      </p:sp>
      <p:sp>
        <p:nvSpPr>
          <p:cNvPr id="3" name="Content Placeholder 2"/>
          <p:cNvSpPr>
            <a:spLocks noGrp="1"/>
          </p:cNvSpPr>
          <p:nvPr>
            <p:ph idx="1"/>
          </p:nvPr>
        </p:nvSpPr>
        <p:spPr>
          <a:xfrm>
            <a:off x="781200" y="2136822"/>
            <a:ext cx="7300800" cy="3703612"/>
          </a:xfrm>
        </p:spPr>
        <p:txBody>
          <a:bodyPr>
            <a:normAutofit/>
          </a:bodyPr>
          <a:lstStyle>
            <a:lvl1pPr marL="180975" indent="-180975">
              <a:defRPr sz="1800"/>
            </a:lvl1pPr>
            <a:lvl2pPr marL="714375" indent="-171450">
              <a:defRPr sz="1600"/>
            </a:lvl2pPr>
            <a:lvl3pPr marL="1162050" indent="-171450">
              <a:defRPr sz="1400"/>
            </a:lvl3pPr>
            <a:lvl4pPr marL="1524000" indent="-180975">
              <a:defRPr sz="1400"/>
            </a:lvl4pPr>
            <a:lvl5pPr marL="1790700" indent="-171450">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Text Placeholder 7"/>
          <p:cNvSpPr>
            <a:spLocks noGrp="1"/>
          </p:cNvSpPr>
          <p:nvPr>
            <p:ph type="body" sz="quarter" idx="13" hasCustomPrompt="1"/>
          </p:nvPr>
        </p:nvSpPr>
        <p:spPr>
          <a:xfrm>
            <a:off x="781200" y="1429200"/>
            <a:ext cx="7300800" cy="478800"/>
          </a:xfrm>
        </p:spPr>
        <p:txBody>
          <a:bodyPr>
            <a:normAutofit/>
          </a:bodyPr>
          <a:lstStyle>
            <a:lvl1pPr marL="0" indent="0">
              <a:buNone/>
              <a:defRPr sz="1400">
                <a:solidFill>
                  <a:srgbClr val="130C0E"/>
                </a:solidFill>
                <a:latin typeface="+mn-lt"/>
              </a:defRPr>
            </a:lvl1pPr>
          </a:lstStyle>
          <a:p>
            <a:pPr lvl="0"/>
            <a:r>
              <a:rPr lang="nb-NO" dirty="0" err="1"/>
              <a:t>Subtitle</a:t>
            </a:r>
            <a:endParaRPr lang="nb-NO" dirty="0"/>
          </a:p>
        </p:txBody>
      </p:sp>
      <p:sp>
        <p:nvSpPr>
          <p:cNvPr id="10" name="Plassholder for lysbildenummer 9"/>
          <p:cNvSpPr>
            <a:spLocks noGrp="1"/>
          </p:cNvSpPr>
          <p:nvPr>
            <p:ph type="sldNum" sz="quarter" idx="16"/>
          </p:nvPr>
        </p:nvSpPr>
        <p:spPr/>
        <p:txBody>
          <a:bodyPr/>
          <a:lstStyle/>
          <a:p>
            <a:fld id="{0ECD7AB5-6537-4741-B594-27CBFDEE586D}" type="slidenum">
              <a:rPr lang="nb-NO" smtClean="0"/>
              <a:pPr/>
              <a:t>‹#›</a:t>
            </a:fld>
            <a:endParaRPr lang="nb-NO" dirty="0"/>
          </a:p>
        </p:txBody>
      </p:sp>
    </p:spTree>
    <p:extLst>
      <p:ext uri="{BB962C8B-B14F-4D97-AF65-F5344CB8AC3E}">
        <p14:creationId xmlns:p14="http://schemas.microsoft.com/office/powerpoint/2010/main" val="54922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p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0" y="502"/>
            <a:ext cx="8808738" cy="6120396"/>
          </a:xfrm>
          <a:prstGeom prst="rect">
            <a:avLst/>
          </a:prstGeom>
        </p:spPr>
      </p:pic>
      <p:sp>
        <p:nvSpPr>
          <p:cNvPr id="2" name="Title 1"/>
          <p:cNvSpPr>
            <a:spLocks noGrp="1"/>
          </p:cNvSpPr>
          <p:nvPr>
            <p:ph type="ctrTitle"/>
          </p:nvPr>
        </p:nvSpPr>
        <p:spPr>
          <a:xfrm>
            <a:off x="781774" y="1918097"/>
            <a:ext cx="7498477" cy="1312133"/>
          </a:xfrm>
        </p:spPr>
        <p:txBody>
          <a:bodyPr anchor="b"/>
          <a:lstStyle>
            <a:lvl1pPr>
              <a:defRPr>
                <a:solidFill>
                  <a:srgbClr val="130C0E"/>
                </a:solidFill>
              </a:defRPr>
            </a:lvl1pPr>
          </a:lstStyle>
          <a:p>
            <a:r>
              <a:rPr lang="nb-NO"/>
              <a:t>Klikk for å redigere tittelstil</a:t>
            </a:r>
            <a:endParaRPr lang="nb-NO" dirty="0"/>
          </a:p>
        </p:txBody>
      </p:sp>
      <p:sp>
        <p:nvSpPr>
          <p:cNvPr id="3" name="Subtitle 2"/>
          <p:cNvSpPr>
            <a:spLocks noGrp="1"/>
          </p:cNvSpPr>
          <p:nvPr>
            <p:ph type="subTitle" idx="1"/>
          </p:nvPr>
        </p:nvSpPr>
        <p:spPr>
          <a:xfrm>
            <a:off x="781200" y="3230668"/>
            <a:ext cx="7498800" cy="478104"/>
          </a:xfrm>
        </p:spPr>
        <p:txBody>
          <a:bodyPr>
            <a:normAutofit/>
          </a:bodyPr>
          <a:lstStyle>
            <a:lvl1pPr marL="0" indent="0" algn="l">
              <a:buNone/>
              <a:defRPr sz="1400">
                <a:solidFill>
                  <a:srgbClr val="130C0E"/>
                </a:solidFill>
              </a:defRPr>
            </a:lvl1pPr>
            <a:lvl2pPr marL="426933" indent="0" algn="ctr">
              <a:buNone/>
              <a:defRPr>
                <a:solidFill>
                  <a:schemeClr val="tx1">
                    <a:tint val="75000"/>
                  </a:schemeClr>
                </a:solidFill>
              </a:defRPr>
            </a:lvl2pPr>
            <a:lvl3pPr marL="853867" indent="0" algn="ctr">
              <a:buNone/>
              <a:defRPr>
                <a:solidFill>
                  <a:schemeClr val="tx1">
                    <a:tint val="75000"/>
                  </a:schemeClr>
                </a:solidFill>
              </a:defRPr>
            </a:lvl3pPr>
            <a:lvl4pPr marL="1280800" indent="0" algn="ctr">
              <a:buNone/>
              <a:defRPr>
                <a:solidFill>
                  <a:schemeClr val="tx1">
                    <a:tint val="75000"/>
                  </a:schemeClr>
                </a:solidFill>
              </a:defRPr>
            </a:lvl4pPr>
            <a:lvl5pPr marL="1707733" indent="0" algn="ctr">
              <a:buNone/>
              <a:defRPr>
                <a:solidFill>
                  <a:schemeClr val="tx1">
                    <a:tint val="75000"/>
                  </a:schemeClr>
                </a:solidFill>
              </a:defRPr>
            </a:lvl5pPr>
            <a:lvl6pPr marL="2134667" indent="0" algn="ctr">
              <a:buNone/>
              <a:defRPr>
                <a:solidFill>
                  <a:schemeClr val="tx1">
                    <a:tint val="75000"/>
                  </a:schemeClr>
                </a:solidFill>
              </a:defRPr>
            </a:lvl6pPr>
            <a:lvl7pPr marL="2561600" indent="0" algn="ctr">
              <a:buNone/>
              <a:defRPr>
                <a:solidFill>
                  <a:schemeClr val="tx1">
                    <a:tint val="75000"/>
                  </a:schemeClr>
                </a:solidFill>
              </a:defRPr>
            </a:lvl7pPr>
            <a:lvl8pPr marL="2988534" indent="0" algn="ctr">
              <a:buNone/>
              <a:defRPr>
                <a:solidFill>
                  <a:schemeClr val="tx1">
                    <a:tint val="75000"/>
                  </a:schemeClr>
                </a:solidFill>
              </a:defRPr>
            </a:lvl8pPr>
            <a:lvl9pPr marL="3415467" indent="0" algn="ctr">
              <a:buNone/>
              <a:defRPr>
                <a:solidFill>
                  <a:schemeClr val="tx1">
                    <a:tint val="75000"/>
                  </a:schemeClr>
                </a:solidFill>
              </a:defRPr>
            </a:lvl9pPr>
          </a:lstStyle>
          <a:p>
            <a:r>
              <a:rPr lang="nb-NO"/>
              <a:t>Klikk for å redigere undertittelstil i malen</a:t>
            </a:r>
            <a:endParaRPr lang="nb-NO" dirty="0"/>
          </a:p>
        </p:txBody>
      </p:sp>
      <p:pic>
        <p:nvPicPr>
          <p:cNvPr id="7" name="Picture 6" descr="logo_ny.png"/>
          <p:cNvPicPr>
            <a:picLocks noChangeAspect="1"/>
          </p:cNvPicPr>
          <p:nvPr userDrawn="1"/>
        </p:nvPicPr>
        <p:blipFill>
          <a:blip r:embed="rId3" cstate="print"/>
          <a:stretch>
            <a:fillRect/>
          </a:stretch>
        </p:blipFill>
        <p:spPr>
          <a:xfrm>
            <a:off x="6850800" y="162000"/>
            <a:ext cx="1424811" cy="558000"/>
          </a:xfrm>
          <a:prstGeom prst="rect">
            <a:avLst/>
          </a:prstGeom>
        </p:spPr>
      </p:pic>
      <p:sp>
        <p:nvSpPr>
          <p:cNvPr id="13" name="Slide Number Placeholder 5"/>
          <p:cNvSpPr>
            <a:spLocks noGrp="1"/>
          </p:cNvSpPr>
          <p:nvPr>
            <p:ph type="sldNum" sz="quarter" idx="4"/>
          </p:nvPr>
        </p:nvSpPr>
        <p:spPr>
          <a:xfrm>
            <a:off x="8427600" y="5799600"/>
            <a:ext cx="306000" cy="288000"/>
          </a:xfrm>
          <a:prstGeom prst="rect">
            <a:avLst/>
          </a:prstGeom>
        </p:spPr>
        <p:txBody>
          <a:bodyPr vert="horz" lIns="0" tIns="0" rIns="0" bIns="0" rtlCol="0" anchor="ctr">
            <a:noAutofit/>
          </a:bodyPr>
          <a:lstStyle>
            <a:lvl1pPr algn="ctr">
              <a:defRPr sz="1000">
                <a:solidFill>
                  <a:schemeClr val="tx1"/>
                </a:solidFill>
              </a:defRPr>
            </a:lvl1pPr>
          </a:lstStyle>
          <a:p>
            <a:fld id="{0ECD7AB5-6537-4741-B594-27CBFDEE586D}" type="slidenum">
              <a:rPr lang="nb-NO" smtClean="0"/>
              <a:pPr/>
              <a:t>‹#›</a:t>
            </a:fld>
            <a:endParaRPr lang="nb-NO" dirty="0"/>
          </a:p>
        </p:txBody>
      </p:sp>
    </p:spTree>
    <p:extLst>
      <p:ext uri="{BB962C8B-B14F-4D97-AF65-F5344CB8AC3E}">
        <p14:creationId xmlns:p14="http://schemas.microsoft.com/office/powerpoint/2010/main" val="181130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pag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0" y="502"/>
            <a:ext cx="8808738" cy="6120396"/>
          </a:xfrm>
          <a:prstGeom prst="rect">
            <a:avLst/>
          </a:prstGeom>
        </p:spPr>
      </p:pic>
      <p:sp>
        <p:nvSpPr>
          <p:cNvPr id="2" name="Title 1"/>
          <p:cNvSpPr>
            <a:spLocks noGrp="1"/>
          </p:cNvSpPr>
          <p:nvPr>
            <p:ph type="ctrTitle"/>
          </p:nvPr>
        </p:nvSpPr>
        <p:spPr>
          <a:xfrm>
            <a:off x="781774" y="1918097"/>
            <a:ext cx="4349175" cy="1312133"/>
          </a:xfrm>
        </p:spPr>
        <p:txBody>
          <a:bodyPr anchor="b"/>
          <a:lstStyle>
            <a:lvl1pPr>
              <a:defRPr>
                <a:solidFill>
                  <a:srgbClr val="130C0E"/>
                </a:solidFill>
              </a:defRPr>
            </a:lvl1pPr>
          </a:lstStyle>
          <a:p>
            <a:r>
              <a:rPr lang="nb-NO"/>
              <a:t>Klikk for å redigere tittelstil</a:t>
            </a:r>
            <a:endParaRPr lang="nb-NO" dirty="0"/>
          </a:p>
        </p:txBody>
      </p:sp>
      <p:sp>
        <p:nvSpPr>
          <p:cNvPr id="3" name="Subtitle 2"/>
          <p:cNvSpPr>
            <a:spLocks noGrp="1"/>
          </p:cNvSpPr>
          <p:nvPr>
            <p:ph type="subTitle" idx="1"/>
          </p:nvPr>
        </p:nvSpPr>
        <p:spPr>
          <a:xfrm>
            <a:off x="781200" y="3230668"/>
            <a:ext cx="4349362" cy="478104"/>
          </a:xfrm>
        </p:spPr>
        <p:txBody>
          <a:bodyPr>
            <a:normAutofit/>
          </a:bodyPr>
          <a:lstStyle>
            <a:lvl1pPr marL="0" indent="0" algn="l">
              <a:buNone/>
              <a:defRPr sz="1400">
                <a:solidFill>
                  <a:srgbClr val="130C0E"/>
                </a:solidFill>
              </a:defRPr>
            </a:lvl1pPr>
            <a:lvl2pPr marL="426933" indent="0" algn="ctr">
              <a:buNone/>
              <a:defRPr>
                <a:solidFill>
                  <a:schemeClr val="tx1">
                    <a:tint val="75000"/>
                  </a:schemeClr>
                </a:solidFill>
              </a:defRPr>
            </a:lvl2pPr>
            <a:lvl3pPr marL="853867" indent="0" algn="ctr">
              <a:buNone/>
              <a:defRPr>
                <a:solidFill>
                  <a:schemeClr val="tx1">
                    <a:tint val="75000"/>
                  </a:schemeClr>
                </a:solidFill>
              </a:defRPr>
            </a:lvl3pPr>
            <a:lvl4pPr marL="1280800" indent="0" algn="ctr">
              <a:buNone/>
              <a:defRPr>
                <a:solidFill>
                  <a:schemeClr val="tx1">
                    <a:tint val="75000"/>
                  </a:schemeClr>
                </a:solidFill>
              </a:defRPr>
            </a:lvl4pPr>
            <a:lvl5pPr marL="1707733" indent="0" algn="ctr">
              <a:buNone/>
              <a:defRPr>
                <a:solidFill>
                  <a:schemeClr val="tx1">
                    <a:tint val="75000"/>
                  </a:schemeClr>
                </a:solidFill>
              </a:defRPr>
            </a:lvl5pPr>
            <a:lvl6pPr marL="2134667" indent="0" algn="ctr">
              <a:buNone/>
              <a:defRPr>
                <a:solidFill>
                  <a:schemeClr val="tx1">
                    <a:tint val="75000"/>
                  </a:schemeClr>
                </a:solidFill>
              </a:defRPr>
            </a:lvl6pPr>
            <a:lvl7pPr marL="2561600" indent="0" algn="ctr">
              <a:buNone/>
              <a:defRPr>
                <a:solidFill>
                  <a:schemeClr val="tx1">
                    <a:tint val="75000"/>
                  </a:schemeClr>
                </a:solidFill>
              </a:defRPr>
            </a:lvl7pPr>
            <a:lvl8pPr marL="2988534" indent="0" algn="ctr">
              <a:buNone/>
              <a:defRPr>
                <a:solidFill>
                  <a:schemeClr val="tx1">
                    <a:tint val="75000"/>
                  </a:schemeClr>
                </a:solidFill>
              </a:defRPr>
            </a:lvl8pPr>
            <a:lvl9pPr marL="3415467" indent="0" algn="ctr">
              <a:buNone/>
              <a:defRPr>
                <a:solidFill>
                  <a:schemeClr val="tx1">
                    <a:tint val="75000"/>
                  </a:schemeClr>
                </a:solidFill>
              </a:defRPr>
            </a:lvl9pPr>
          </a:lstStyle>
          <a:p>
            <a:r>
              <a:rPr lang="nb-NO"/>
              <a:t>Klikk for å redigere undertittelstil i malen</a:t>
            </a:r>
            <a:endParaRPr lang="nb-NO" dirty="0"/>
          </a:p>
        </p:txBody>
      </p:sp>
      <p:sp>
        <p:nvSpPr>
          <p:cNvPr id="5" name="Picture Placeholder 4"/>
          <p:cNvSpPr>
            <a:spLocks noGrp="1"/>
          </p:cNvSpPr>
          <p:nvPr>
            <p:ph type="pic" sz="quarter" idx="10" hasCustomPrompt="1"/>
          </p:nvPr>
        </p:nvSpPr>
        <p:spPr>
          <a:xfrm>
            <a:off x="5293738" y="2260800"/>
            <a:ext cx="3528000" cy="2934000"/>
          </a:xfrm>
        </p:spPr>
        <p:txBody>
          <a:bodyPr tIns="900000"/>
          <a:lstStyle>
            <a:lvl1pPr marL="0" indent="0" algn="ctr">
              <a:buNone/>
              <a:defRPr sz="2400"/>
            </a:lvl1pPr>
          </a:lstStyle>
          <a:p>
            <a:r>
              <a:rPr lang="nb-NO" dirty="0" err="1"/>
              <a:t>Insert</a:t>
            </a:r>
            <a:r>
              <a:rPr lang="nb-NO" dirty="0"/>
              <a:t> </a:t>
            </a:r>
            <a:r>
              <a:rPr lang="nb-NO" dirty="0" err="1"/>
              <a:t>picture</a:t>
            </a:r>
            <a:endParaRPr lang="nb-NO" dirty="0"/>
          </a:p>
        </p:txBody>
      </p:sp>
      <p:pic>
        <p:nvPicPr>
          <p:cNvPr id="8" name="Picture 7" descr="logo_ny.png"/>
          <p:cNvPicPr>
            <a:picLocks noChangeAspect="1"/>
          </p:cNvPicPr>
          <p:nvPr userDrawn="1"/>
        </p:nvPicPr>
        <p:blipFill>
          <a:blip r:embed="rId3" cstate="print"/>
          <a:stretch>
            <a:fillRect/>
          </a:stretch>
        </p:blipFill>
        <p:spPr>
          <a:xfrm>
            <a:off x="6850800" y="162000"/>
            <a:ext cx="1424811" cy="558000"/>
          </a:xfrm>
          <a:prstGeom prst="rect">
            <a:avLst/>
          </a:prstGeom>
        </p:spPr>
      </p:pic>
      <p:sp>
        <p:nvSpPr>
          <p:cNvPr id="7" name="Slide Number Placeholder 5"/>
          <p:cNvSpPr>
            <a:spLocks noGrp="1"/>
          </p:cNvSpPr>
          <p:nvPr>
            <p:ph type="sldNum" sz="quarter" idx="4"/>
          </p:nvPr>
        </p:nvSpPr>
        <p:spPr>
          <a:xfrm>
            <a:off x="8427600" y="5799600"/>
            <a:ext cx="306000" cy="288000"/>
          </a:xfrm>
          <a:prstGeom prst="rect">
            <a:avLst/>
          </a:prstGeom>
        </p:spPr>
        <p:txBody>
          <a:bodyPr vert="horz" lIns="0" tIns="0" rIns="0" bIns="0" rtlCol="0" anchor="ctr">
            <a:noAutofit/>
          </a:bodyPr>
          <a:lstStyle>
            <a:lvl1pPr algn="ctr">
              <a:defRPr sz="1000">
                <a:solidFill>
                  <a:schemeClr val="tx1"/>
                </a:solidFill>
              </a:defRPr>
            </a:lvl1pPr>
          </a:lstStyle>
          <a:p>
            <a:fld id="{0ECD7AB5-6537-4741-B594-27CBFDEE586D}" type="slidenum">
              <a:rPr lang="nb-NO" smtClean="0"/>
              <a:pPr/>
              <a:t>‹#›</a:t>
            </a:fld>
            <a:endParaRPr lang="nb-NO" dirty="0"/>
          </a:p>
        </p:txBody>
      </p:sp>
    </p:spTree>
    <p:extLst>
      <p:ext uri="{BB962C8B-B14F-4D97-AF65-F5344CB8AC3E}">
        <p14:creationId xmlns:p14="http://schemas.microsoft.com/office/powerpoint/2010/main" val="133185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page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0" y="502"/>
            <a:ext cx="8808738" cy="6120396"/>
          </a:xfrm>
          <a:prstGeom prst="rect">
            <a:avLst/>
          </a:prstGeom>
        </p:spPr>
      </p:pic>
      <p:sp>
        <p:nvSpPr>
          <p:cNvPr id="2" name="Title 1"/>
          <p:cNvSpPr>
            <a:spLocks noGrp="1"/>
          </p:cNvSpPr>
          <p:nvPr>
            <p:ph type="ctrTitle"/>
          </p:nvPr>
        </p:nvSpPr>
        <p:spPr>
          <a:xfrm>
            <a:off x="781774" y="1918097"/>
            <a:ext cx="7498477" cy="1312133"/>
          </a:xfrm>
        </p:spPr>
        <p:txBody>
          <a:bodyPr anchor="b"/>
          <a:lstStyle>
            <a:lvl1pPr>
              <a:defRPr>
                <a:solidFill>
                  <a:srgbClr val="002439"/>
                </a:solidFill>
              </a:defRPr>
            </a:lvl1pPr>
          </a:lstStyle>
          <a:p>
            <a:r>
              <a:rPr lang="nb-NO"/>
              <a:t>Klikk for å redigere tittelstil</a:t>
            </a:r>
            <a:endParaRPr lang="nb-NO" dirty="0"/>
          </a:p>
        </p:txBody>
      </p:sp>
      <p:sp>
        <p:nvSpPr>
          <p:cNvPr id="3" name="Subtitle 2"/>
          <p:cNvSpPr>
            <a:spLocks noGrp="1"/>
          </p:cNvSpPr>
          <p:nvPr>
            <p:ph type="subTitle" idx="1"/>
          </p:nvPr>
        </p:nvSpPr>
        <p:spPr>
          <a:xfrm>
            <a:off x="781200" y="3230668"/>
            <a:ext cx="7498800" cy="478104"/>
          </a:xfrm>
        </p:spPr>
        <p:txBody>
          <a:bodyPr>
            <a:normAutofit/>
          </a:bodyPr>
          <a:lstStyle>
            <a:lvl1pPr marL="0" indent="0" algn="l">
              <a:buNone/>
              <a:defRPr sz="1400">
                <a:solidFill>
                  <a:srgbClr val="130C0E"/>
                </a:solidFill>
              </a:defRPr>
            </a:lvl1pPr>
            <a:lvl2pPr marL="426933" indent="0" algn="ctr">
              <a:buNone/>
              <a:defRPr>
                <a:solidFill>
                  <a:schemeClr val="tx1">
                    <a:tint val="75000"/>
                  </a:schemeClr>
                </a:solidFill>
              </a:defRPr>
            </a:lvl2pPr>
            <a:lvl3pPr marL="853867" indent="0" algn="ctr">
              <a:buNone/>
              <a:defRPr>
                <a:solidFill>
                  <a:schemeClr val="tx1">
                    <a:tint val="75000"/>
                  </a:schemeClr>
                </a:solidFill>
              </a:defRPr>
            </a:lvl3pPr>
            <a:lvl4pPr marL="1280800" indent="0" algn="ctr">
              <a:buNone/>
              <a:defRPr>
                <a:solidFill>
                  <a:schemeClr val="tx1">
                    <a:tint val="75000"/>
                  </a:schemeClr>
                </a:solidFill>
              </a:defRPr>
            </a:lvl4pPr>
            <a:lvl5pPr marL="1707733" indent="0" algn="ctr">
              <a:buNone/>
              <a:defRPr>
                <a:solidFill>
                  <a:schemeClr val="tx1">
                    <a:tint val="75000"/>
                  </a:schemeClr>
                </a:solidFill>
              </a:defRPr>
            </a:lvl5pPr>
            <a:lvl6pPr marL="2134667" indent="0" algn="ctr">
              <a:buNone/>
              <a:defRPr>
                <a:solidFill>
                  <a:schemeClr val="tx1">
                    <a:tint val="75000"/>
                  </a:schemeClr>
                </a:solidFill>
              </a:defRPr>
            </a:lvl6pPr>
            <a:lvl7pPr marL="2561600" indent="0" algn="ctr">
              <a:buNone/>
              <a:defRPr>
                <a:solidFill>
                  <a:schemeClr val="tx1">
                    <a:tint val="75000"/>
                  </a:schemeClr>
                </a:solidFill>
              </a:defRPr>
            </a:lvl7pPr>
            <a:lvl8pPr marL="2988534" indent="0" algn="ctr">
              <a:buNone/>
              <a:defRPr>
                <a:solidFill>
                  <a:schemeClr val="tx1">
                    <a:tint val="75000"/>
                  </a:schemeClr>
                </a:solidFill>
              </a:defRPr>
            </a:lvl8pPr>
            <a:lvl9pPr marL="3415467" indent="0" algn="ctr">
              <a:buNone/>
              <a:defRPr>
                <a:solidFill>
                  <a:schemeClr val="tx1">
                    <a:tint val="75000"/>
                  </a:schemeClr>
                </a:solidFill>
              </a:defRPr>
            </a:lvl9pPr>
          </a:lstStyle>
          <a:p>
            <a:r>
              <a:rPr lang="nb-NO"/>
              <a:t>Klikk for å redigere undertittelstil i malen</a:t>
            </a:r>
            <a:endParaRPr lang="nb-NO" dirty="0"/>
          </a:p>
        </p:txBody>
      </p:sp>
      <p:sp>
        <p:nvSpPr>
          <p:cNvPr id="5" name="Picture Placeholder 4"/>
          <p:cNvSpPr>
            <a:spLocks noGrp="1"/>
          </p:cNvSpPr>
          <p:nvPr>
            <p:ph type="pic" sz="quarter" idx="10" hasCustomPrompt="1"/>
          </p:nvPr>
        </p:nvSpPr>
        <p:spPr>
          <a:xfrm>
            <a:off x="752400" y="4320000"/>
            <a:ext cx="2563200" cy="1324800"/>
          </a:xfrm>
        </p:spPr>
        <p:txBody>
          <a:bodyPr tIns="180000">
            <a:normAutofit/>
          </a:bodyPr>
          <a:lstStyle>
            <a:lvl1pPr marL="0" indent="0" algn="ctr">
              <a:buNone/>
              <a:defRPr sz="2000" baseline="0"/>
            </a:lvl1pPr>
          </a:lstStyle>
          <a:p>
            <a:r>
              <a:rPr lang="nb-NO" dirty="0" err="1"/>
              <a:t>Insert</a:t>
            </a:r>
            <a:r>
              <a:rPr lang="nb-NO" dirty="0"/>
              <a:t> </a:t>
            </a:r>
            <a:r>
              <a:rPr lang="nb-NO" dirty="0" err="1"/>
              <a:t>picture</a:t>
            </a:r>
            <a:endParaRPr lang="nb-NO" dirty="0"/>
          </a:p>
        </p:txBody>
      </p:sp>
      <p:sp>
        <p:nvSpPr>
          <p:cNvPr id="12" name="Picture Placeholder 4"/>
          <p:cNvSpPr>
            <a:spLocks noGrp="1"/>
          </p:cNvSpPr>
          <p:nvPr>
            <p:ph type="pic" sz="quarter" idx="11" hasCustomPrompt="1"/>
          </p:nvPr>
        </p:nvSpPr>
        <p:spPr>
          <a:xfrm>
            <a:off x="3509775" y="4320000"/>
            <a:ext cx="2563200" cy="1324800"/>
          </a:xfrm>
        </p:spPr>
        <p:txBody>
          <a:bodyPr tIns="180000">
            <a:normAutofit/>
          </a:bodyPr>
          <a:lstStyle>
            <a:lvl1pPr marL="0" indent="0" algn="ctr">
              <a:buNone/>
              <a:defRPr sz="2000" baseline="0"/>
            </a:lvl1pPr>
          </a:lstStyle>
          <a:p>
            <a:r>
              <a:rPr lang="nb-NO" dirty="0" err="1"/>
              <a:t>Insert</a:t>
            </a:r>
            <a:r>
              <a:rPr lang="nb-NO" dirty="0"/>
              <a:t> </a:t>
            </a:r>
            <a:r>
              <a:rPr lang="nb-NO" dirty="0" err="1"/>
              <a:t>picture</a:t>
            </a:r>
            <a:endParaRPr lang="nb-NO" dirty="0"/>
          </a:p>
        </p:txBody>
      </p:sp>
      <p:sp>
        <p:nvSpPr>
          <p:cNvPr id="13" name="Picture Placeholder 4"/>
          <p:cNvSpPr>
            <a:spLocks noGrp="1"/>
          </p:cNvSpPr>
          <p:nvPr>
            <p:ph type="pic" sz="quarter" idx="12" hasCustomPrompt="1"/>
          </p:nvPr>
        </p:nvSpPr>
        <p:spPr>
          <a:xfrm>
            <a:off x="6258538" y="4320000"/>
            <a:ext cx="2563200" cy="1324800"/>
          </a:xfrm>
        </p:spPr>
        <p:txBody>
          <a:bodyPr tIns="180000">
            <a:normAutofit/>
          </a:bodyPr>
          <a:lstStyle>
            <a:lvl1pPr marL="0" indent="0" algn="ctr">
              <a:buNone/>
              <a:defRPr sz="2000" baseline="0"/>
            </a:lvl1pPr>
          </a:lstStyle>
          <a:p>
            <a:r>
              <a:rPr lang="nb-NO" dirty="0" err="1"/>
              <a:t>Insert</a:t>
            </a:r>
            <a:r>
              <a:rPr lang="nb-NO" dirty="0"/>
              <a:t> </a:t>
            </a:r>
            <a:r>
              <a:rPr lang="nb-NO" dirty="0" err="1"/>
              <a:t>picture</a:t>
            </a:r>
            <a:endParaRPr lang="nb-NO" dirty="0"/>
          </a:p>
        </p:txBody>
      </p:sp>
      <p:pic>
        <p:nvPicPr>
          <p:cNvPr id="9" name="Picture 8" descr="logo_ny.png"/>
          <p:cNvPicPr>
            <a:picLocks noChangeAspect="1"/>
          </p:cNvPicPr>
          <p:nvPr userDrawn="1"/>
        </p:nvPicPr>
        <p:blipFill>
          <a:blip r:embed="rId3" cstate="print"/>
          <a:stretch>
            <a:fillRect/>
          </a:stretch>
        </p:blipFill>
        <p:spPr>
          <a:xfrm>
            <a:off x="6850800" y="162000"/>
            <a:ext cx="1424811" cy="558000"/>
          </a:xfrm>
          <a:prstGeom prst="rect">
            <a:avLst/>
          </a:prstGeom>
        </p:spPr>
      </p:pic>
      <p:sp>
        <p:nvSpPr>
          <p:cNvPr id="11" name="Slide Number Placeholder 5"/>
          <p:cNvSpPr>
            <a:spLocks noGrp="1"/>
          </p:cNvSpPr>
          <p:nvPr>
            <p:ph type="sldNum" sz="quarter" idx="4"/>
          </p:nvPr>
        </p:nvSpPr>
        <p:spPr>
          <a:xfrm>
            <a:off x="8427600" y="5799600"/>
            <a:ext cx="306000" cy="288000"/>
          </a:xfrm>
          <a:prstGeom prst="rect">
            <a:avLst/>
          </a:prstGeom>
        </p:spPr>
        <p:txBody>
          <a:bodyPr vert="horz" lIns="0" tIns="0" rIns="0" bIns="0" rtlCol="0" anchor="ctr">
            <a:noAutofit/>
          </a:bodyPr>
          <a:lstStyle>
            <a:lvl1pPr algn="ctr">
              <a:defRPr sz="1000">
                <a:solidFill>
                  <a:schemeClr val="tx1"/>
                </a:solidFill>
              </a:defRPr>
            </a:lvl1pPr>
          </a:lstStyle>
          <a:p>
            <a:fld id="{0ECD7AB5-6537-4741-B594-27CBFDEE586D}" type="slidenum">
              <a:rPr lang="nb-NO" smtClean="0"/>
              <a:pPr/>
              <a:t>‹#›</a:t>
            </a:fld>
            <a:endParaRPr lang="nb-NO" dirty="0"/>
          </a:p>
        </p:txBody>
      </p:sp>
    </p:spTree>
    <p:extLst>
      <p:ext uri="{BB962C8B-B14F-4D97-AF65-F5344CB8AC3E}">
        <p14:creationId xmlns:p14="http://schemas.microsoft.com/office/powerpoint/2010/main" val="86916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page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00" y="502"/>
            <a:ext cx="8808738" cy="6120396"/>
          </a:xfrm>
          <a:prstGeom prst="rect">
            <a:avLst/>
          </a:prstGeom>
        </p:spPr>
      </p:pic>
      <p:sp>
        <p:nvSpPr>
          <p:cNvPr id="5" name="Picture Placeholder 4"/>
          <p:cNvSpPr>
            <a:spLocks noGrp="1"/>
          </p:cNvSpPr>
          <p:nvPr>
            <p:ph type="pic" sz="quarter" idx="10" hasCustomPrompt="1"/>
          </p:nvPr>
        </p:nvSpPr>
        <p:spPr>
          <a:xfrm>
            <a:off x="0" y="1800898"/>
            <a:ext cx="8820000" cy="4323600"/>
          </a:xfrm>
          <a:solidFill>
            <a:srgbClr val="B1B3B5"/>
          </a:solidFill>
        </p:spPr>
        <p:txBody>
          <a:bodyPr tIns="2340000">
            <a:normAutofit/>
          </a:bodyPr>
          <a:lstStyle>
            <a:lvl1pPr marL="0" indent="0" algn="ctr">
              <a:buNone/>
              <a:defRPr sz="2000" baseline="0"/>
            </a:lvl1pPr>
          </a:lstStyle>
          <a:p>
            <a:r>
              <a:rPr lang="nb-NO" dirty="0" err="1"/>
              <a:t>Insert</a:t>
            </a:r>
            <a:r>
              <a:rPr lang="nb-NO" dirty="0"/>
              <a:t> </a:t>
            </a:r>
            <a:r>
              <a:rPr lang="nb-NO" dirty="0" err="1"/>
              <a:t>picture</a:t>
            </a:r>
            <a:endParaRPr lang="nb-NO" dirty="0"/>
          </a:p>
        </p:txBody>
      </p:sp>
      <p:sp>
        <p:nvSpPr>
          <p:cNvPr id="2" name="Title 1"/>
          <p:cNvSpPr>
            <a:spLocks noGrp="1"/>
          </p:cNvSpPr>
          <p:nvPr>
            <p:ph type="ctrTitle"/>
          </p:nvPr>
        </p:nvSpPr>
        <p:spPr>
          <a:xfrm>
            <a:off x="781774" y="1918097"/>
            <a:ext cx="7498477" cy="1312133"/>
          </a:xfrm>
        </p:spPr>
        <p:txBody>
          <a:bodyPr anchor="b"/>
          <a:lstStyle>
            <a:lvl1pPr>
              <a:defRPr>
                <a:solidFill>
                  <a:srgbClr val="002439"/>
                </a:solidFill>
              </a:defRPr>
            </a:lvl1pPr>
          </a:lstStyle>
          <a:p>
            <a:r>
              <a:rPr lang="nb-NO"/>
              <a:t>Klikk for å redigere tittelstil</a:t>
            </a:r>
            <a:endParaRPr lang="nb-NO" dirty="0"/>
          </a:p>
        </p:txBody>
      </p:sp>
      <p:sp>
        <p:nvSpPr>
          <p:cNvPr id="3" name="Subtitle 2"/>
          <p:cNvSpPr>
            <a:spLocks noGrp="1"/>
          </p:cNvSpPr>
          <p:nvPr>
            <p:ph type="subTitle" idx="1"/>
          </p:nvPr>
        </p:nvSpPr>
        <p:spPr>
          <a:xfrm>
            <a:off x="781200" y="3230668"/>
            <a:ext cx="7498800" cy="478104"/>
          </a:xfrm>
        </p:spPr>
        <p:txBody>
          <a:bodyPr>
            <a:normAutofit/>
          </a:bodyPr>
          <a:lstStyle>
            <a:lvl1pPr marL="0" indent="0" algn="l">
              <a:buNone/>
              <a:defRPr sz="1400">
                <a:solidFill>
                  <a:schemeClr val="bg1"/>
                </a:solidFill>
              </a:defRPr>
            </a:lvl1pPr>
            <a:lvl2pPr marL="426933" indent="0" algn="ctr">
              <a:buNone/>
              <a:defRPr>
                <a:solidFill>
                  <a:schemeClr val="tx1">
                    <a:tint val="75000"/>
                  </a:schemeClr>
                </a:solidFill>
              </a:defRPr>
            </a:lvl2pPr>
            <a:lvl3pPr marL="853867" indent="0" algn="ctr">
              <a:buNone/>
              <a:defRPr>
                <a:solidFill>
                  <a:schemeClr val="tx1">
                    <a:tint val="75000"/>
                  </a:schemeClr>
                </a:solidFill>
              </a:defRPr>
            </a:lvl3pPr>
            <a:lvl4pPr marL="1280800" indent="0" algn="ctr">
              <a:buNone/>
              <a:defRPr>
                <a:solidFill>
                  <a:schemeClr val="tx1">
                    <a:tint val="75000"/>
                  </a:schemeClr>
                </a:solidFill>
              </a:defRPr>
            </a:lvl4pPr>
            <a:lvl5pPr marL="1707733" indent="0" algn="ctr">
              <a:buNone/>
              <a:defRPr>
                <a:solidFill>
                  <a:schemeClr val="tx1">
                    <a:tint val="75000"/>
                  </a:schemeClr>
                </a:solidFill>
              </a:defRPr>
            </a:lvl5pPr>
            <a:lvl6pPr marL="2134667" indent="0" algn="ctr">
              <a:buNone/>
              <a:defRPr>
                <a:solidFill>
                  <a:schemeClr val="tx1">
                    <a:tint val="75000"/>
                  </a:schemeClr>
                </a:solidFill>
              </a:defRPr>
            </a:lvl6pPr>
            <a:lvl7pPr marL="2561600" indent="0" algn="ctr">
              <a:buNone/>
              <a:defRPr>
                <a:solidFill>
                  <a:schemeClr val="tx1">
                    <a:tint val="75000"/>
                  </a:schemeClr>
                </a:solidFill>
              </a:defRPr>
            </a:lvl7pPr>
            <a:lvl8pPr marL="2988534" indent="0" algn="ctr">
              <a:buNone/>
              <a:defRPr>
                <a:solidFill>
                  <a:schemeClr val="tx1">
                    <a:tint val="75000"/>
                  </a:schemeClr>
                </a:solidFill>
              </a:defRPr>
            </a:lvl8pPr>
            <a:lvl9pPr marL="3415467" indent="0" algn="ctr">
              <a:buNone/>
              <a:defRPr>
                <a:solidFill>
                  <a:schemeClr val="tx1">
                    <a:tint val="75000"/>
                  </a:schemeClr>
                </a:solidFill>
              </a:defRPr>
            </a:lvl9pPr>
          </a:lstStyle>
          <a:p>
            <a:r>
              <a:rPr lang="nb-NO"/>
              <a:t>Klikk for å redigere undertittelstil i malen</a:t>
            </a:r>
            <a:endParaRPr lang="nb-NO" dirty="0"/>
          </a:p>
        </p:txBody>
      </p:sp>
      <p:pic>
        <p:nvPicPr>
          <p:cNvPr id="8" name="Picture 7" descr="logo_ny.png"/>
          <p:cNvPicPr>
            <a:picLocks noChangeAspect="1"/>
          </p:cNvPicPr>
          <p:nvPr userDrawn="1"/>
        </p:nvPicPr>
        <p:blipFill>
          <a:blip r:embed="rId3" cstate="print"/>
          <a:stretch>
            <a:fillRect/>
          </a:stretch>
        </p:blipFill>
        <p:spPr>
          <a:xfrm>
            <a:off x="6850800" y="162000"/>
            <a:ext cx="1424811" cy="558000"/>
          </a:xfrm>
          <a:prstGeom prst="rect">
            <a:avLst/>
          </a:prstGeom>
        </p:spPr>
      </p:pic>
    </p:spTree>
    <p:extLst>
      <p:ext uri="{BB962C8B-B14F-4D97-AF65-F5344CB8AC3E}">
        <p14:creationId xmlns:p14="http://schemas.microsoft.com/office/powerpoint/2010/main" val="214151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slide #5">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34346" cy="6123600"/>
          </a:xfrm>
          <a:prstGeom prst="rect">
            <a:avLst/>
          </a:prstGeom>
        </p:spPr>
      </p:pic>
      <p:sp>
        <p:nvSpPr>
          <p:cNvPr id="2" name="Title 1"/>
          <p:cNvSpPr>
            <a:spLocks noGrp="1"/>
          </p:cNvSpPr>
          <p:nvPr>
            <p:ph type="ctrTitle"/>
          </p:nvPr>
        </p:nvSpPr>
        <p:spPr>
          <a:xfrm>
            <a:off x="781774" y="1918097"/>
            <a:ext cx="7498477" cy="1312133"/>
          </a:xfrm>
        </p:spPr>
        <p:txBody>
          <a:bodyPr anchor="b"/>
          <a:lstStyle>
            <a:lvl1pPr>
              <a:defRPr>
                <a:solidFill>
                  <a:schemeClr val="bg1"/>
                </a:solidFill>
              </a:defRPr>
            </a:lvl1pPr>
          </a:lstStyle>
          <a:p>
            <a:r>
              <a:rPr lang="nb-NO"/>
              <a:t>Klikk for å redigere tittelstil</a:t>
            </a:r>
            <a:endParaRPr lang="nb-NO" dirty="0"/>
          </a:p>
        </p:txBody>
      </p:sp>
      <p:sp>
        <p:nvSpPr>
          <p:cNvPr id="3" name="Subtitle 2"/>
          <p:cNvSpPr>
            <a:spLocks noGrp="1"/>
          </p:cNvSpPr>
          <p:nvPr>
            <p:ph type="subTitle" idx="1"/>
          </p:nvPr>
        </p:nvSpPr>
        <p:spPr>
          <a:xfrm>
            <a:off x="781200" y="3230668"/>
            <a:ext cx="7498800" cy="478104"/>
          </a:xfrm>
        </p:spPr>
        <p:txBody>
          <a:bodyPr>
            <a:normAutofit/>
          </a:bodyPr>
          <a:lstStyle>
            <a:lvl1pPr marL="0" indent="0" algn="l">
              <a:buNone/>
              <a:defRPr sz="1400">
                <a:solidFill>
                  <a:srgbClr val="709791"/>
                </a:solidFill>
              </a:defRPr>
            </a:lvl1pPr>
            <a:lvl2pPr marL="426933" indent="0" algn="ctr">
              <a:buNone/>
              <a:defRPr>
                <a:solidFill>
                  <a:schemeClr val="tx1">
                    <a:tint val="75000"/>
                  </a:schemeClr>
                </a:solidFill>
              </a:defRPr>
            </a:lvl2pPr>
            <a:lvl3pPr marL="853867" indent="0" algn="ctr">
              <a:buNone/>
              <a:defRPr>
                <a:solidFill>
                  <a:schemeClr val="tx1">
                    <a:tint val="75000"/>
                  </a:schemeClr>
                </a:solidFill>
              </a:defRPr>
            </a:lvl3pPr>
            <a:lvl4pPr marL="1280800" indent="0" algn="ctr">
              <a:buNone/>
              <a:defRPr>
                <a:solidFill>
                  <a:schemeClr val="tx1">
                    <a:tint val="75000"/>
                  </a:schemeClr>
                </a:solidFill>
              </a:defRPr>
            </a:lvl4pPr>
            <a:lvl5pPr marL="1707733" indent="0" algn="ctr">
              <a:buNone/>
              <a:defRPr>
                <a:solidFill>
                  <a:schemeClr val="tx1">
                    <a:tint val="75000"/>
                  </a:schemeClr>
                </a:solidFill>
              </a:defRPr>
            </a:lvl5pPr>
            <a:lvl6pPr marL="2134667" indent="0" algn="ctr">
              <a:buNone/>
              <a:defRPr>
                <a:solidFill>
                  <a:schemeClr val="tx1">
                    <a:tint val="75000"/>
                  </a:schemeClr>
                </a:solidFill>
              </a:defRPr>
            </a:lvl6pPr>
            <a:lvl7pPr marL="2561600" indent="0" algn="ctr">
              <a:buNone/>
              <a:defRPr>
                <a:solidFill>
                  <a:schemeClr val="tx1">
                    <a:tint val="75000"/>
                  </a:schemeClr>
                </a:solidFill>
              </a:defRPr>
            </a:lvl7pPr>
            <a:lvl8pPr marL="2988534" indent="0" algn="ctr">
              <a:buNone/>
              <a:defRPr>
                <a:solidFill>
                  <a:schemeClr val="tx1">
                    <a:tint val="75000"/>
                  </a:schemeClr>
                </a:solidFill>
              </a:defRPr>
            </a:lvl8pPr>
            <a:lvl9pPr marL="3415467" indent="0" algn="ctr">
              <a:buNone/>
              <a:defRPr>
                <a:solidFill>
                  <a:schemeClr val="tx1">
                    <a:tint val="75000"/>
                  </a:schemeClr>
                </a:solidFill>
              </a:defRPr>
            </a:lvl9pPr>
          </a:lstStyle>
          <a:p>
            <a:r>
              <a:rPr lang="nb-NO"/>
              <a:t>Klikk for å redigere undertittelstil i malen</a:t>
            </a:r>
            <a:endParaRPr lang="nb-NO"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0800" y="162000"/>
            <a:ext cx="1422000" cy="547458"/>
          </a:xfrm>
          <a:prstGeom prst="rect">
            <a:avLst/>
          </a:prstGeom>
        </p:spPr>
      </p:pic>
      <p:sp>
        <p:nvSpPr>
          <p:cNvPr id="8" name="Slide Number Placeholder 5"/>
          <p:cNvSpPr>
            <a:spLocks noGrp="1"/>
          </p:cNvSpPr>
          <p:nvPr>
            <p:ph type="sldNum" sz="quarter" idx="4"/>
          </p:nvPr>
        </p:nvSpPr>
        <p:spPr>
          <a:xfrm>
            <a:off x="8427600" y="5799600"/>
            <a:ext cx="306000" cy="288000"/>
          </a:xfrm>
          <a:prstGeom prst="rect">
            <a:avLst/>
          </a:prstGeom>
        </p:spPr>
        <p:txBody>
          <a:bodyPr vert="horz" lIns="0" tIns="0" rIns="0" bIns="0" rtlCol="0" anchor="ctr">
            <a:noAutofit/>
          </a:bodyPr>
          <a:lstStyle>
            <a:lvl1pPr algn="ctr">
              <a:defRPr sz="1000">
                <a:solidFill>
                  <a:schemeClr val="bg1"/>
                </a:solidFill>
              </a:defRPr>
            </a:lvl1pPr>
          </a:lstStyle>
          <a:p>
            <a:fld id="{0ECD7AB5-6537-4741-B594-27CBFDEE586D}" type="slidenum">
              <a:rPr lang="nb-NO" smtClean="0"/>
              <a:pPr/>
              <a:t>‹#›</a:t>
            </a:fld>
            <a:endParaRPr lang="nb-NO" dirty="0"/>
          </a:p>
        </p:txBody>
      </p:sp>
    </p:spTree>
    <p:extLst>
      <p:ext uri="{BB962C8B-B14F-4D97-AF65-F5344CB8AC3E}">
        <p14:creationId xmlns:p14="http://schemas.microsoft.com/office/powerpoint/2010/main" val="115986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446597" y="1044366"/>
            <a:ext cx="7939564" cy="584409"/>
          </a:xfrm>
        </p:spPr>
        <p:txBody>
          <a:bodyPr/>
          <a:lstStyle/>
          <a:p>
            <a:r>
              <a:rPr lang="nb-NO"/>
              <a:t>Klikk for å redigere tittelstil</a:t>
            </a:r>
            <a:endParaRPr lang="nb-NO"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242B70B7-EC75-4EB4-A19B-061DDD2D3051}" type="datetime1">
              <a:rPr lang="nb-NO" smtClean="0"/>
              <a:pPr/>
              <a:t>01.04.2019</a:t>
            </a:fld>
            <a:endParaRPr lang="nb-NO" dirty="0"/>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dirty="0"/>
          </a:p>
        </p:txBody>
      </p:sp>
      <p:sp>
        <p:nvSpPr>
          <p:cNvPr id="8" name="Text Placeholder 7"/>
          <p:cNvSpPr>
            <a:spLocks noGrp="1"/>
          </p:cNvSpPr>
          <p:nvPr>
            <p:ph type="body" sz="quarter" idx="13" hasCustomPrompt="1"/>
          </p:nvPr>
        </p:nvSpPr>
        <p:spPr>
          <a:xfrm>
            <a:off x="446399" y="1625873"/>
            <a:ext cx="7938000" cy="287486"/>
          </a:xfrm>
        </p:spPr>
        <p:txBody>
          <a:bodyPr>
            <a:normAutofit/>
          </a:bodyPr>
          <a:lstStyle>
            <a:lvl1pPr marL="0" indent="0">
              <a:buNone/>
              <a:defRPr sz="1400">
                <a:solidFill>
                  <a:srgbClr val="709791"/>
                </a:solidFill>
                <a:latin typeface="+mn-lt"/>
              </a:defRPr>
            </a:lvl1pPr>
          </a:lstStyle>
          <a:p>
            <a:pPr lvl="0"/>
            <a:r>
              <a:rPr lang="nb-NO" dirty="0" err="1"/>
              <a:t>Subtitle</a:t>
            </a:r>
            <a:endParaRPr lang="nb-NO" dirty="0"/>
          </a:p>
        </p:txBody>
      </p:sp>
    </p:spTree>
    <p:extLst>
      <p:ext uri="{BB962C8B-B14F-4D97-AF65-F5344CB8AC3E}">
        <p14:creationId xmlns:p14="http://schemas.microsoft.com/office/powerpoint/2010/main" val="328640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46597" y="1044366"/>
            <a:ext cx="7939564" cy="584409"/>
          </a:xfrm>
        </p:spPr>
        <p:txBody>
          <a:bodyPr/>
          <a:lstStyle/>
          <a:p>
            <a:r>
              <a:rPr lang="nb-NO"/>
              <a:t>Klikk for å redigere tittelstil</a:t>
            </a:r>
            <a:endParaRPr lang="nb-NO" dirty="0"/>
          </a:p>
        </p:txBody>
      </p:sp>
      <p:sp>
        <p:nvSpPr>
          <p:cNvPr id="3" name="Content Placeholder 2"/>
          <p:cNvSpPr>
            <a:spLocks noGrp="1"/>
          </p:cNvSpPr>
          <p:nvPr>
            <p:ph idx="1"/>
          </p:nvPr>
        </p:nvSpPr>
        <p:spPr>
          <a:xfrm>
            <a:off x="446400" y="2136822"/>
            <a:ext cx="3604429" cy="37036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Date Placeholder 3"/>
          <p:cNvSpPr>
            <a:spLocks noGrp="1"/>
          </p:cNvSpPr>
          <p:nvPr>
            <p:ph type="dt" sz="half" idx="10"/>
          </p:nvPr>
        </p:nvSpPr>
        <p:spPr/>
        <p:txBody>
          <a:bodyPr/>
          <a:lstStyle/>
          <a:p>
            <a:fld id="{D4F4BA48-C9E0-4529-9EDC-E967ABEFFF36}" type="datetime1">
              <a:rPr lang="nb-NO" smtClean="0"/>
              <a:pPr/>
              <a:t>01.04.2019</a:t>
            </a:fld>
            <a:endParaRPr lang="nb-NO" dirty="0"/>
          </a:p>
        </p:txBody>
      </p:sp>
      <p:sp>
        <p:nvSpPr>
          <p:cNvPr id="5" name="Footer Placeholder 4"/>
          <p:cNvSpPr>
            <a:spLocks noGrp="1"/>
          </p:cNvSpPr>
          <p:nvPr>
            <p:ph type="ftr" sz="quarter" idx="11"/>
          </p:nvPr>
        </p:nvSpPr>
        <p:spPr/>
        <p:txBody>
          <a:bodyPr/>
          <a:lstStyle/>
          <a:p>
            <a:r>
              <a:rPr lang="en-US"/>
              <a:t>- Presentation title. Insert from "Header &amp; Footer"</a:t>
            </a:r>
            <a:endParaRPr lang="nb-NO"/>
          </a:p>
        </p:txBody>
      </p:sp>
      <p:sp>
        <p:nvSpPr>
          <p:cNvPr id="6" name="Slide Number Placeholder 5"/>
          <p:cNvSpPr>
            <a:spLocks noGrp="1"/>
          </p:cNvSpPr>
          <p:nvPr>
            <p:ph type="sldNum" sz="quarter" idx="12"/>
          </p:nvPr>
        </p:nvSpPr>
        <p:spPr/>
        <p:txBody>
          <a:bodyPr/>
          <a:lstStyle/>
          <a:p>
            <a:fld id="{0ECD7AB5-6537-4741-B594-27CBFDEE586D}" type="slidenum">
              <a:rPr lang="nb-NO" smtClean="0"/>
              <a:pPr/>
              <a:t>‹#›</a:t>
            </a:fld>
            <a:endParaRPr lang="nb-NO" dirty="0"/>
          </a:p>
        </p:txBody>
      </p:sp>
      <p:sp>
        <p:nvSpPr>
          <p:cNvPr id="8" name="Text Placeholder 7"/>
          <p:cNvSpPr>
            <a:spLocks noGrp="1"/>
          </p:cNvSpPr>
          <p:nvPr>
            <p:ph type="body" sz="quarter" idx="13" hasCustomPrompt="1"/>
          </p:nvPr>
        </p:nvSpPr>
        <p:spPr>
          <a:xfrm>
            <a:off x="446399" y="1625873"/>
            <a:ext cx="7938000" cy="287486"/>
          </a:xfrm>
        </p:spPr>
        <p:txBody>
          <a:bodyPr>
            <a:normAutofit/>
          </a:bodyPr>
          <a:lstStyle>
            <a:lvl1pPr marL="0" indent="0">
              <a:buNone/>
              <a:defRPr sz="1400">
                <a:solidFill>
                  <a:srgbClr val="709791"/>
                </a:solidFill>
                <a:latin typeface="+mn-lt"/>
              </a:defRPr>
            </a:lvl1pPr>
          </a:lstStyle>
          <a:p>
            <a:pPr lvl="0"/>
            <a:r>
              <a:rPr lang="nb-NO" dirty="0" err="1"/>
              <a:t>Subtitle</a:t>
            </a:r>
            <a:endParaRPr lang="nb-NO" dirty="0"/>
          </a:p>
        </p:txBody>
      </p:sp>
      <p:sp>
        <p:nvSpPr>
          <p:cNvPr id="9" name="Picture Placeholder 8"/>
          <p:cNvSpPr>
            <a:spLocks noGrp="1"/>
          </p:cNvSpPr>
          <p:nvPr>
            <p:ph type="pic" sz="quarter" idx="14" hasCustomPrompt="1"/>
          </p:nvPr>
        </p:nvSpPr>
        <p:spPr>
          <a:xfrm>
            <a:off x="4321738" y="2286000"/>
            <a:ext cx="4500000" cy="3103200"/>
          </a:xfrm>
        </p:spPr>
        <p:txBody>
          <a:bodyPr tIns="972000">
            <a:normAutofit/>
          </a:bodyPr>
          <a:lstStyle>
            <a:lvl1pPr marL="0" indent="0" algn="ctr">
              <a:buNone/>
              <a:defRPr sz="2400" baseline="0"/>
            </a:lvl1pPr>
          </a:lstStyle>
          <a:p>
            <a:r>
              <a:rPr lang="nb-NO" dirty="0" err="1"/>
              <a:t>Insert</a:t>
            </a:r>
            <a:r>
              <a:rPr lang="nb-NO" dirty="0"/>
              <a:t> </a:t>
            </a:r>
            <a:r>
              <a:rPr lang="nb-NO" dirty="0" err="1"/>
              <a:t>picture</a:t>
            </a:r>
            <a:endParaRPr lang="nb-NO" dirty="0"/>
          </a:p>
        </p:txBody>
      </p:sp>
    </p:spTree>
    <p:extLst>
      <p:ext uri="{BB962C8B-B14F-4D97-AF65-F5344CB8AC3E}">
        <p14:creationId xmlns:p14="http://schemas.microsoft.com/office/powerpoint/2010/main" val="12676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00" y="502"/>
            <a:ext cx="8820000" cy="6128221"/>
          </a:xfrm>
          <a:prstGeom prst="rect">
            <a:avLst/>
          </a:prstGeom>
        </p:spPr>
      </p:pic>
      <p:sp>
        <p:nvSpPr>
          <p:cNvPr id="2" name="Title Placeholder 1"/>
          <p:cNvSpPr>
            <a:spLocks noGrp="1"/>
          </p:cNvSpPr>
          <p:nvPr>
            <p:ph type="title"/>
          </p:nvPr>
        </p:nvSpPr>
        <p:spPr>
          <a:xfrm>
            <a:off x="446597" y="1044366"/>
            <a:ext cx="7939564" cy="652945"/>
          </a:xfrm>
          <a:prstGeom prst="rect">
            <a:avLst/>
          </a:prstGeom>
        </p:spPr>
        <p:txBody>
          <a:bodyPr vert="horz" lIns="0" tIns="0" rIns="0" bIns="0" rtlCol="0" anchor="t">
            <a:normAutofit/>
          </a:bodyPr>
          <a:lstStyle/>
          <a:p>
            <a:r>
              <a:rPr lang="nb-NO"/>
              <a:t>Klikk for å redigere tittelstil</a:t>
            </a:r>
            <a:endParaRPr lang="nb-NO" dirty="0"/>
          </a:p>
        </p:txBody>
      </p:sp>
      <p:sp>
        <p:nvSpPr>
          <p:cNvPr id="3" name="Text Placeholder 2"/>
          <p:cNvSpPr>
            <a:spLocks noGrp="1"/>
          </p:cNvSpPr>
          <p:nvPr>
            <p:ph type="body" idx="1"/>
          </p:nvPr>
        </p:nvSpPr>
        <p:spPr>
          <a:xfrm>
            <a:off x="446400" y="2136822"/>
            <a:ext cx="7939564" cy="3703612"/>
          </a:xfrm>
          <a:prstGeom prst="rect">
            <a:avLst/>
          </a:prstGeom>
        </p:spPr>
        <p:txBody>
          <a:bodyPr vert="horz" lIns="0" tIns="0" rIns="0" bIns="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Date Placeholder 3"/>
          <p:cNvSpPr>
            <a:spLocks noGrp="1"/>
          </p:cNvSpPr>
          <p:nvPr>
            <p:ph type="dt" sz="half" idx="2"/>
          </p:nvPr>
        </p:nvSpPr>
        <p:spPr>
          <a:xfrm>
            <a:off x="234000" y="180000"/>
            <a:ext cx="782810" cy="216024"/>
          </a:xfrm>
          <a:prstGeom prst="rect">
            <a:avLst/>
          </a:prstGeom>
        </p:spPr>
        <p:txBody>
          <a:bodyPr vert="horz" lIns="0" tIns="0" rIns="0" bIns="0" rtlCol="0" anchor="t"/>
          <a:lstStyle>
            <a:lvl1pPr algn="l">
              <a:defRPr sz="1200">
                <a:solidFill>
                  <a:srgbClr val="709791"/>
                </a:solidFill>
              </a:defRPr>
            </a:lvl1pPr>
          </a:lstStyle>
          <a:p>
            <a:fld id="{9CB5146C-131C-4B1C-B314-BA53FABE69F4}" type="datetime1">
              <a:rPr lang="nb-NO" smtClean="0"/>
              <a:pPr/>
              <a:t>01.04.2019</a:t>
            </a:fld>
            <a:endParaRPr lang="nb-NO" dirty="0"/>
          </a:p>
        </p:txBody>
      </p:sp>
      <p:sp>
        <p:nvSpPr>
          <p:cNvPr id="5" name="Footer Placeholder 4"/>
          <p:cNvSpPr>
            <a:spLocks noGrp="1"/>
          </p:cNvSpPr>
          <p:nvPr>
            <p:ph type="ftr" sz="quarter" idx="3"/>
          </p:nvPr>
        </p:nvSpPr>
        <p:spPr>
          <a:xfrm>
            <a:off x="992584" y="180000"/>
            <a:ext cx="5477941" cy="216000"/>
          </a:xfrm>
          <a:prstGeom prst="rect">
            <a:avLst/>
          </a:prstGeom>
        </p:spPr>
        <p:txBody>
          <a:bodyPr vert="horz" lIns="0" tIns="0" rIns="0" bIns="0" rtlCol="0" anchor="t"/>
          <a:lstStyle>
            <a:lvl1pPr algn="l">
              <a:defRPr sz="1200" cap="all" baseline="0">
                <a:solidFill>
                  <a:srgbClr val="709791"/>
                </a:solidFill>
              </a:defRPr>
            </a:lvl1pPr>
          </a:lstStyle>
          <a:p>
            <a:r>
              <a:rPr lang="en-US"/>
              <a:t>- Presentation title. Insert from "Header &amp; Footer"</a:t>
            </a:r>
            <a:endParaRPr lang="nb-NO" dirty="0"/>
          </a:p>
        </p:txBody>
      </p:sp>
      <p:sp>
        <p:nvSpPr>
          <p:cNvPr id="6" name="Slide Number Placeholder 5"/>
          <p:cNvSpPr>
            <a:spLocks noGrp="1"/>
          </p:cNvSpPr>
          <p:nvPr>
            <p:ph type="sldNum" sz="quarter" idx="4"/>
          </p:nvPr>
        </p:nvSpPr>
        <p:spPr>
          <a:xfrm>
            <a:off x="8427600" y="5799600"/>
            <a:ext cx="306000" cy="288000"/>
          </a:xfrm>
          <a:prstGeom prst="rect">
            <a:avLst/>
          </a:prstGeom>
        </p:spPr>
        <p:txBody>
          <a:bodyPr vert="horz" lIns="0" tIns="0" rIns="0" bIns="0" rtlCol="0" anchor="ctr">
            <a:noAutofit/>
          </a:bodyPr>
          <a:lstStyle>
            <a:lvl1pPr algn="ctr">
              <a:defRPr sz="1000">
                <a:solidFill>
                  <a:schemeClr val="tx1"/>
                </a:solidFill>
              </a:defRPr>
            </a:lvl1pPr>
          </a:lstStyle>
          <a:p>
            <a:fld id="{0ECD7AB5-6537-4741-B594-27CBFDEE586D}" type="slidenum">
              <a:rPr lang="nb-NO" smtClean="0"/>
              <a:pPr/>
              <a:t>‹#›</a:t>
            </a:fld>
            <a:endParaRPr lang="nb-NO" dirty="0"/>
          </a:p>
        </p:txBody>
      </p:sp>
      <p:pic>
        <p:nvPicPr>
          <p:cNvPr id="12" name="Picture 11" descr="logo_ny.png"/>
          <p:cNvPicPr>
            <a:picLocks noChangeAspect="1"/>
          </p:cNvPicPr>
          <p:nvPr/>
        </p:nvPicPr>
        <p:blipFill>
          <a:blip r:embed="rId19" cstate="print"/>
          <a:stretch>
            <a:fillRect/>
          </a:stretch>
        </p:blipFill>
        <p:spPr>
          <a:xfrm>
            <a:off x="6850800" y="162000"/>
            <a:ext cx="1424811" cy="558000"/>
          </a:xfrm>
          <a:prstGeom prst="rect">
            <a:avLst/>
          </a:prstGeom>
        </p:spPr>
      </p:pic>
    </p:spTree>
    <p:extLst>
      <p:ext uri="{BB962C8B-B14F-4D97-AF65-F5344CB8AC3E}">
        <p14:creationId xmlns:p14="http://schemas.microsoft.com/office/powerpoint/2010/main" val="2140465157"/>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49" r:id="rId3"/>
    <p:sldLayoutId id="2147483660" r:id="rId4"/>
    <p:sldLayoutId id="2147483661" r:id="rId5"/>
    <p:sldLayoutId id="2147483662" r:id="rId6"/>
    <p:sldLayoutId id="2147483663" r:id="rId7"/>
    <p:sldLayoutId id="2147483671" r:id="rId8"/>
    <p:sldLayoutId id="2147483670" r:id="rId9"/>
    <p:sldLayoutId id="2147483665" r:id="rId10"/>
    <p:sldLayoutId id="2147483667" r:id="rId11"/>
    <p:sldLayoutId id="2147483668" r:id="rId12"/>
    <p:sldLayoutId id="2147483669" r:id="rId13"/>
    <p:sldLayoutId id="2147483666" r:id="rId14"/>
    <p:sldLayoutId id="2147483654" r:id="rId15"/>
    <p:sldLayoutId id="2147483655" r:id="rId16"/>
  </p:sldLayoutIdLst>
  <p:hf hdr="0"/>
  <p:txStyles>
    <p:titleStyle>
      <a:lvl1pPr algn="l" defTabSz="853867" rtl="0" eaLnBrk="1" latinLnBrk="0" hangingPunct="1">
        <a:spcBef>
          <a:spcPct val="0"/>
        </a:spcBef>
        <a:buNone/>
        <a:defRPr sz="3600" kern="1200" cap="none" baseline="0">
          <a:solidFill>
            <a:srgbClr val="002439"/>
          </a:solidFill>
          <a:latin typeface="+mj-lt"/>
          <a:ea typeface="+mj-ea"/>
          <a:cs typeface="+mj-cs"/>
        </a:defRPr>
      </a:lvl1pPr>
    </p:titleStyle>
    <p:bodyStyle>
      <a:lvl1pPr marL="320200" indent="-320200" algn="l" defTabSz="853867" rtl="0" eaLnBrk="1" latinLnBrk="0" hangingPunct="1">
        <a:spcBef>
          <a:spcPct val="20000"/>
        </a:spcBef>
        <a:buFont typeface="Arial" pitchFamily="34" charset="0"/>
        <a:buChar char="•"/>
        <a:defRPr sz="3600" kern="1200">
          <a:solidFill>
            <a:srgbClr val="130C0E"/>
          </a:solidFill>
          <a:latin typeface="+mj-lt"/>
          <a:ea typeface="+mn-ea"/>
          <a:cs typeface="+mn-cs"/>
        </a:defRPr>
      </a:lvl1pPr>
      <a:lvl2pPr marL="1076325" indent="-304800" algn="l" defTabSz="853867" rtl="0" eaLnBrk="1" latinLnBrk="0" hangingPunct="1">
        <a:spcBef>
          <a:spcPct val="20000"/>
        </a:spcBef>
        <a:buFont typeface="Arial" pitchFamily="34" charset="0"/>
        <a:buChar char="•"/>
        <a:defRPr sz="3200" kern="1200">
          <a:solidFill>
            <a:srgbClr val="130C0E"/>
          </a:solidFill>
          <a:latin typeface="+mn-lt"/>
          <a:ea typeface="+mn-ea"/>
          <a:cs typeface="+mn-cs"/>
        </a:defRPr>
      </a:lvl2pPr>
      <a:lvl3pPr marL="1466850" indent="-209550" algn="l" defTabSz="853867" rtl="0" eaLnBrk="1" latinLnBrk="0" hangingPunct="1">
        <a:spcBef>
          <a:spcPct val="20000"/>
        </a:spcBef>
        <a:buFont typeface="Arial" pitchFamily="34" charset="0"/>
        <a:buChar char="•"/>
        <a:defRPr sz="2400" kern="1200">
          <a:solidFill>
            <a:srgbClr val="130C0E"/>
          </a:solidFill>
          <a:latin typeface="+mn-lt"/>
          <a:ea typeface="+mn-ea"/>
          <a:cs typeface="+mn-cs"/>
        </a:defRPr>
      </a:lvl3pPr>
      <a:lvl4pPr marL="1619250" indent="-180975" algn="l" defTabSz="853867" rtl="0" eaLnBrk="1" latinLnBrk="0" hangingPunct="1">
        <a:spcBef>
          <a:spcPct val="20000"/>
        </a:spcBef>
        <a:buFont typeface="Arial" pitchFamily="34" charset="0"/>
        <a:buChar char="•"/>
        <a:defRPr sz="18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2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nb-NO"/>
      </a:defPPr>
      <a:lvl1pPr marL="0" algn="l" defTabSz="853867" rtl="0" eaLnBrk="1" latinLnBrk="0" hangingPunct="1">
        <a:defRPr sz="1700" kern="1200">
          <a:solidFill>
            <a:schemeClr val="tx1"/>
          </a:solidFill>
          <a:latin typeface="+mn-lt"/>
          <a:ea typeface="+mn-ea"/>
          <a:cs typeface="+mn-cs"/>
        </a:defRPr>
      </a:lvl1pPr>
      <a:lvl2pPr marL="426933" algn="l" defTabSz="853867" rtl="0" eaLnBrk="1" latinLnBrk="0" hangingPunct="1">
        <a:defRPr sz="1700" kern="1200">
          <a:solidFill>
            <a:schemeClr val="tx1"/>
          </a:solidFill>
          <a:latin typeface="+mn-lt"/>
          <a:ea typeface="+mn-ea"/>
          <a:cs typeface="+mn-cs"/>
        </a:defRPr>
      </a:lvl2pPr>
      <a:lvl3pPr marL="853867" algn="l" defTabSz="853867" rtl="0" eaLnBrk="1" latinLnBrk="0" hangingPunct="1">
        <a:defRPr sz="1700" kern="1200">
          <a:solidFill>
            <a:schemeClr val="tx1"/>
          </a:solidFill>
          <a:latin typeface="+mn-lt"/>
          <a:ea typeface="+mn-ea"/>
          <a:cs typeface="+mn-cs"/>
        </a:defRPr>
      </a:lvl3pPr>
      <a:lvl4pPr marL="1280800" algn="l" defTabSz="853867" rtl="0" eaLnBrk="1" latinLnBrk="0" hangingPunct="1">
        <a:defRPr sz="1700" kern="1200">
          <a:solidFill>
            <a:schemeClr val="tx1"/>
          </a:solidFill>
          <a:latin typeface="+mn-lt"/>
          <a:ea typeface="+mn-ea"/>
          <a:cs typeface="+mn-cs"/>
        </a:defRPr>
      </a:lvl4pPr>
      <a:lvl5pPr marL="1707733" algn="l" defTabSz="853867" rtl="0" eaLnBrk="1" latinLnBrk="0" hangingPunct="1">
        <a:defRPr sz="1700" kern="1200">
          <a:solidFill>
            <a:schemeClr val="tx1"/>
          </a:solidFill>
          <a:latin typeface="+mn-lt"/>
          <a:ea typeface="+mn-ea"/>
          <a:cs typeface="+mn-cs"/>
        </a:defRPr>
      </a:lvl5pPr>
      <a:lvl6pPr marL="2134667" algn="l" defTabSz="853867" rtl="0" eaLnBrk="1" latinLnBrk="0" hangingPunct="1">
        <a:defRPr sz="1700" kern="1200">
          <a:solidFill>
            <a:schemeClr val="tx1"/>
          </a:solidFill>
          <a:latin typeface="+mn-lt"/>
          <a:ea typeface="+mn-ea"/>
          <a:cs typeface="+mn-cs"/>
        </a:defRPr>
      </a:lvl6pPr>
      <a:lvl7pPr marL="2561600" algn="l" defTabSz="853867" rtl="0" eaLnBrk="1" latinLnBrk="0" hangingPunct="1">
        <a:defRPr sz="1700" kern="1200">
          <a:solidFill>
            <a:schemeClr val="tx1"/>
          </a:solidFill>
          <a:latin typeface="+mn-lt"/>
          <a:ea typeface="+mn-ea"/>
          <a:cs typeface="+mn-cs"/>
        </a:defRPr>
      </a:lvl7pPr>
      <a:lvl8pPr marL="2988534" algn="l" defTabSz="853867" rtl="0" eaLnBrk="1" latinLnBrk="0" hangingPunct="1">
        <a:defRPr sz="1700" kern="1200">
          <a:solidFill>
            <a:schemeClr val="tx1"/>
          </a:solidFill>
          <a:latin typeface="+mn-lt"/>
          <a:ea typeface="+mn-ea"/>
          <a:cs typeface="+mn-cs"/>
        </a:defRPr>
      </a:lvl8pPr>
      <a:lvl9pPr marL="3415467" algn="l" defTabSz="85386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orskoljeoggass.no/drift/storulykkerisiko/hydrokarbonlekkasj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b-NO" dirty="0"/>
              <a:t/>
            </a:r>
            <a:br>
              <a:rPr lang="nb-NO" dirty="0"/>
            </a:br>
            <a:r>
              <a:rPr lang="nb-NO" dirty="0"/>
              <a:t>Årsaksanalyse </a:t>
            </a:r>
            <a:br>
              <a:rPr lang="nb-NO" dirty="0"/>
            </a:br>
            <a:r>
              <a:rPr lang="nb-NO" dirty="0"/>
              <a:t>HC-Lekkasjer </a:t>
            </a:r>
            <a:r>
              <a:rPr lang="nb-NO" dirty="0" smtClean="0"/>
              <a:t>2012 </a:t>
            </a:r>
            <a:r>
              <a:rPr lang="nb-NO" dirty="0"/>
              <a:t>- 2017</a:t>
            </a:r>
          </a:p>
        </p:txBody>
      </p:sp>
      <p:sp>
        <p:nvSpPr>
          <p:cNvPr id="3" name="Subtitle 2"/>
          <p:cNvSpPr>
            <a:spLocks noGrp="1"/>
          </p:cNvSpPr>
          <p:nvPr>
            <p:ph type="subTitle" idx="1"/>
          </p:nvPr>
        </p:nvSpPr>
        <p:spPr>
          <a:xfrm>
            <a:off x="781451" y="3852788"/>
            <a:ext cx="7498800" cy="478104"/>
          </a:xfrm>
        </p:spPr>
        <p:txBody>
          <a:bodyPr>
            <a:noAutofit/>
          </a:bodyPr>
          <a:lstStyle/>
          <a:p>
            <a:r>
              <a:rPr lang="nb-NO" sz="1600" dirty="0"/>
              <a:t>Prosjekt Reduksjon av </a:t>
            </a:r>
            <a:r>
              <a:rPr lang="nb-NO" sz="1600" dirty="0" smtClean="0"/>
              <a:t>HC-lekkasjer</a:t>
            </a:r>
          </a:p>
          <a:p>
            <a:endParaRPr lang="nb-NO" sz="1600" dirty="0"/>
          </a:p>
          <a:p>
            <a:r>
              <a:rPr lang="nb-NO" sz="1600" dirty="0" smtClean="0"/>
              <a:t>Presentasjon </a:t>
            </a:r>
            <a:endParaRPr lang="nb-NO" sz="1600" dirty="0"/>
          </a:p>
        </p:txBody>
      </p:sp>
      <p:sp>
        <p:nvSpPr>
          <p:cNvPr id="4" name="Slide Number Placeholder 3"/>
          <p:cNvSpPr>
            <a:spLocks noGrp="1"/>
          </p:cNvSpPr>
          <p:nvPr>
            <p:ph type="sldNum" sz="quarter" idx="4"/>
          </p:nvPr>
        </p:nvSpPr>
        <p:spPr/>
        <p:txBody>
          <a:bodyPr/>
          <a:lstStyle/>
          <a:p>
            <a:fld id="{0ECD7AB5-6537-4741-B594-27CBFDEE586D}" type="slidenum">
              <a:rPr lang="nb-NO" smtClean="0"/>
              <a:pPr/>
              <a:t>1</a:t>
            </a:fld>
            <a:endParaRPr lang="nb-NO" dirty="0"/>
          </a:p>
        </p:txBody>
      </p:sp>
    </p:spTree>
    <p:extLst>
      <p:ext uri="{BB962C8B-B14F-4D97-AF65-F5344CB8AC3E}">
        <p14:creationId xmlns:p14="http://schemas.microsoft.com/office/powerpoint/2010/main" val="322738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0ECD7AB5-6537-4741-B594-27CBFDEE586D}" type="slidenum">
              <a:rPr lang="nb-NO" smtClean="0"/>
              <a:pPr/>
              <a:t>10</a:t>
            </a:fld>
            <a:endParaRPr lang="nb-NO"/>
          </a:p>
        </p:txBody>
      </p:sp>
      <p:sp>
        <p:nvSpPr>
          <p:cNvPr id="6" name="Plassholder for bunntekst 2"/>
          <p:cNvSpPr>
            <a:spLocks noGrp="1"/>
          </p:cNvSpPr>
          <p:nvPr>
            <p:ph type="ftr" sz="quarter" idx="11"/>
          </p:nvPr>
        </p:nvSpPr>
        <p:spPr>
          <a:xfrm>
            <a:off x="1383865" y="324396"/>
            <a:ext cx="5477941" cy="216000"/>
          </a:xfrm>
        </p:spPr>
        <p:txBody>
          <a:bodyPr/>
          <a:lstStyle/>
          <a:p>
            <a:r>
              <a:rPr lang="nb-NO" sz="2000" dirty="0" smtClean="0"/>
              <a:t>ÅRSAKSANALYSE 2018</a:t>
            </a:r>
          </a:p>
        </p:txBody>
      </p:sp>
      <p:pic>
        <p:nvPicPr>
          <p:cNvPr id="2" name="Bilde 1"/>
          <p:cNvPicPr>
            <a:picLocks noChangeAspect="1"/>
          </p:cNvPicPr>
          <p:nvPr/>
        </p:nvPicPr>
        <p:blipFill>
          <a:blip r:embed="rId3"/>
          <a:stretch>
            <a:fillRect/>
          </a:stretch>
        </p:blipFill>
        <p:spPr>
          <a:xfrm>
            <a:off x="234404" y="849228"/>
            <a:ext cx="8220671" cy="4950372"/>
          </a:xfrm>
          <a:prstGeom prst="rect">
            <a:avLst/>
          </a:prstGeom>
        </p:spPr>
      </p:pic>
    </p:spTree>
    <p:extLst>
      <p:ext uri="{BB962C8B-B14F-4D97-AF65-F5344CB8AC3E}">
        <p14:creationId xmlns:p14="http://schemas.microsoft.com/office/powerpoint/2010/main" val="2080319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0ECD7AB5-6537-4741-B594-27CBFDEE586D}" type="slidenum">
              <a:rPr lang="nb-NO" smtClean="0"/>
              <a:pPr/>
              <a:t>11</a:t>
            </a:fld>
            <a:endParaRPr lang="nb-NO"/>
          </a:p>
        </p:txBody>
      </p:sp>
      <p:pic>
        <p:nvPicPr>
          <p:cNvPr id="2" name="Bilde 1"/>
          <p:cNvPicPr>
            <a:picLocks noChangeAspect="1"/>
          </p:cNvPicPr>
          <p:nvPr/>
        </p:nvPicPr>
        <p:blipFill>
          <a:blip r:embed="rId3"/>
          <a:stretch>
            <a:fillRect/>
          </a:stretch>
        </p:blipFill>
        <p:spPr>
          <a:xfrm>
            <a:off x="-21678" y="0"/>
            <a:ext cx="5152627" cy="3074682"/>
          </a:xfrm>
          <a:prstGeom prst="rect">
            <a:avLst/>
          </a:prstGeom>
        </p:spPr>
      </p:pic>
      <p:pic>
        <p:nvPicPr>
          <p:cNvPr id="3" name="Bilde 2"/>
          <p:cNvPicPr>
            <a:picLocks noChangeAspect="1"/>
          </p:cNvPicPr>
          <p:nvPr/>
        </p:nvPicPr>
        <p:blipFill>
          <a:blip r:embed="rId4"/>
          <a:stretch>
            <a:fillRect/>
          </a:stretch>
        </p:blipFill>
        <p:spPr>
          <a:xfrm>
            <a:off x="-2931" y="3063515"/>
            <a:ext cx="5133880" cy="3057885"/>
          </a:xfrm>
          <a:prstGeom prst="rect">
            <a:avLst/>
          </a:prstGeom>
        </p:spPr>
      </p:pic>
    </p:spTree>
    <p:extLst>
      <p:ext uri="{BB962C8B-B14F-4D97-AF65-F5344CB8AC3E}">
        <p14:creationId xmlns:p14="http://schemas.microsoft.com/office/powerpoint/2010/main" val="552033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45" y="143243"/>
            <a:ext cx="7300800" cy="1314000"/>
          </a:xfrm>
        </p:spPr>
        <p:txBody>
          <a:bodyPr>
            <a:normAutofit fontScale="90000"/>
          </a:bodyPr>
          <a:lstStyle/>
          <a:p>
            <a:r>
              <a:rPr lang="en-US" dirty="0"/>
              <a:t/>
            </a:r>
            <a:br>
              <a:rPr lang="en-US" dirty="0"/>
            </a:br>
            <a:r>
              <a:rPr lang="en-US" dirty="0"/>
              <a:t/>
            </a:r>
            <a:br>
              <a:rPr lang="en-US" dirty="0"/>
            </a:br>
            <a:r>
              <a:rPr lang="nb-NO" dirty="0"/>
              <a:t>Utfordringene for petroleums industrien</a:t>
            </a:r>
            <a:br>
              <a:rPr lang="nb-NO" dirty="0"/>
            </a:br>
            <a:r>
              <a:rPr lang="nb-NO" dirty="0"/>
              <a:t>- SINTEF rapport 2011</a:t>
            </a:r>
            <a:endParaRPr lang="en-US" dirty="0"/>
          </a:p>
        </p:txBody>
      </p:sp>
      <p:sp>
        <p:nvSpPr>
          <p:cNvPr id="3" name="Content Placeholder 2"/>
          <p:cNvSpPr>
            <a:spLocks noGrp="1"/>
          </p:cNvSpPr>
          <p:nvPr>
            <p:ph idx="1"/>
          </p:nvPr>
        </p:nvSpPr>
        <p:spPr>
          <a:xfrm>
            <a:off x="450429" y="1188492"/>
            <a:ext cx="6696744" cy="3703612"/>
          </a:xfrm>
        </p:spPr>
        <p:txBody>
          <a:bodyPr>
            <a:normAutofit fontScale="85000" lnSpcReduction="10000"/>
          </a:bodyPr>
          <a:lstStyle/>
          <a:p>
            <a:pPr marL="0" indent="0">
              <a:lnSpc>
                <a:spcPct val="107000"/>
              </a:lnSpc>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a:p>
            <a:pPr marL="0" indent="0">
              <a:buNone/>
            </a:pPr>
            <a:r>
              <a:rPr lang="nb-NO" dirty="0"/>
              <a:t>• Petroleumsindustrien bør ha en mer offensiv holdning i forhold til å </a:t>
            </a:r>
            <a:r>
              <a:rPr lang="nb-NO" dirty="0" err="1"/>
              <a:t>redesigne</a:t>
            </a:r>
            <a:r>
              <a:rPr lang="nb-NO" dirty="0"/>
              <a:t> seg vekk fra mangelfulle tekniske løsninger snarere enn å akseptere og tilpasse seg dem.</a:t>
            </a:r>
          </a:p>
          <a:p>
            <a:pPr marL="0" indent="0">
              <a:buNone/>
            </a:pPr>
            <a:endParaRPr lang="nb-NO" dirty="0"/>
          </a:p>
          <a:p>
            <a:pPr marL="0" indent="0">
              <a:buNone/>
            </a:pPr>
            <a:r>
              <a:rPr lang="nb-NO" dirty="0"/>
              <a:t>• Industrien har en utfordring i forhold til å sikre læring og erfaringsoverføring og på en systematisk og effektiv måte bruke informasjon fra hendelsesdatabaser og andre kilder i forebyggende arbeid.</a:t>
            </a:r>
          </a:p>
          <a:p>
            <a:pPr marL="0" indent="0">
              <a:buNone/>
            </a:pPr>
            <a:endParaRPr lang="nb-NO" dirty="0"/>
          </a:p>
          <a:p>
            <a:pPr marL="0" indent="0">
              <a:buNone/>
            </a:pPr>
            <a:r>
              <a:rPr lang="nb-NO" dirty="0"/>
              <a:t>• Industrien har et betydelig forbedringspotensial i forhold til å definere presise og konkrete tiltak.</a:t>
            </a:r>
          </a:p>
          <a:p>
            <a:pPr marL="0" indent="0">
              <a:buNone/>
            </a:pPr>
            <a:endParaRPr lang="nb-NO" dirty="0"/>
          </a:p>
          <a:p>
            <a:pPr marL="0" indent="0">
              <a:buNone/>
            </a:pPr>
            <a:r>
              <a:rPr lang="nb-NO" dirty="0"/>
              <a:t>• Industrien har et betydelig forbedringspotensial i forhold til vurderinger og analyser av risiko</a:t>
            </a:r>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12</a:t>
            </a:fld>
            <a:endParaRPr lang="nb-NO" dirty="0"/>
          </a:p>
        </p:txBody>
      </p:sp>
      <p:pic>
        <p:nvPicPr>
          <p:cNvPr id="4" name="Bilde 3"/>
          <p:cNvPicPr>
            <a:picLocks noChangeAspect="1"/>
          </p:cNvPicPr>
          <p:nvPr/>
        </p:nvPicPr>
        <p:blipFill>
          <a:blip r:embed="rId3"/>
          <a:stretch>
            <a:fillRect/>
          </a:stretch>
        </p:blipFill>
        <p:spPr>
          <a:xfrm>
            <a:off x="7147173" y="3958820"/>
            <a:ext cx="1674565" cy="2162580"/>
          </a:xfrm>
          <a:prstGeom prst="rect">
            <a:avLst/>
          </a:prstGeom>
        </p:spPr>
      </p:pic>
    </p:spTree>
    <p:extLst>
      <p:ext uri="{BB962C8B-B14F-4D97-AF65-F5344CB8AC3E}">
        <p14:creationId xmlns:p14="http://schemas.microsoft.com/office/powerpoint/2010/main" val="766686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11" y="108372"/>
            <a:ext cx="5681384" cy="628791"/>
          </a:xfrm>
        </p:spPr>
        <p:txBody>
          <a:bodyPr>
            <a:normAutofit fontScale="90000"/>
          </a:bodyPr>
          <a:lstStyle/>
          <a:p>
            <a:r>
              <a:rPr lang="en-US" dirty="0"/>
              <a:t/>
            </a:r>
            <a:br>
              <a:rPr lang="en-US" dirty="0"/>
            </a:br>
            <a:r>
              <a:rPr lang="en-US" dirty="0"/>
              <a:t/>
            </a:r>
            <a:br>
              <a:rPr lang="en-US" dirty="0"/>
            </a:br>
            <a:r>
              <a:rPr lang="nb-NO" dirty="0" smtClean="0"/>
              <a:t>Ptil - Oppfølging av selskaps aktiviteter for å redusere HC-lekkasjer </a:t>
            </a:r>
            <a:endParaRPr lang="en-US" dirty="0"/>
          </a:p>
        </p:txBody>
      </p:sp>
      <p:sp>
        <p:nvSpPr>
          <p:cNvPr id="3" name="Content Placeholder 2"/>
          <p:cNvSpPr>
            <a:spLocks noGrp="1"/>
          </p:cNvSpPr>
          <p:nvPr>
            <p:ph idx="1"/>
          </p:nvPr>
        </p:nvSpPr>
        <p:spPr>
          <a:xfrm>
            <a:off x="420783" y="813158"/>
            <a:ext cx="5832648" cy="5328592"/>
          </a:xfrm>
        </p:spPr>
        <p:txBody>
          <a:bodyPr>
            <a:normAutofit fontScale="77500" lnSpcReduction="20000"/>
          </a:bodyPr>
          <a:lstStyle/>
          <a:p>
            <a:pPr marL="0" indent="0">
              <a:buNone/>
            </a:pPr>
            <a:r>
              <a:rPr lang="nb-NO" sz="2100" dirty="0" smtClean="0"/>
              <a:t>Spørsmål brukt i studien i 2018</a:t>
            </a:r>
            <a:endParaRPr lang="nb-NO" sz="2100" dirty="0"/>
          </a:p>
          <a:p>
            <a:endParaRPr lang="nb-NO" sz="1900" dirty="0" smtClean="0"/>
          </a:p>
          <a:p>
            <a:r>
              <a:rPr lang="nb-NO" sz="1900" dirty="0" smtClean="0"/>
              <a:t>Hvilken </a:t>
            </a:r>
            <a:r>
              <a:rPr lang="nb-NO" sz="1900" dirty="0"/>
              <a:t>oversikt har selskapet over hydrokarbonlekkasjer (inkl. lekkasjer &lt;0,1 kg/s)?</a:t>
            </a:r>
          </a:p>
          <a:p>
            <a:endParaRPr lang="nb-NO" sz="1900" dirty="0"/>
          </a:p>
          <a:p>
            <a:r>
              <a:rPr lang="nb-NO" sz="1900" dirty="0"/>
              <a:t>Hvilke hydrokarbonlekkasjer rapporteres (internt/myndigheter)?</a:t>
            </a:r>
          </a:p>
          <a:p>
            <a:endParaRPr lang="nb-NO" sz="1900" dirty="0"/>
          </a:p>
          <a:p>
            <a:r>
              <a:rPr lang="nb-NO" sz="1900" dirty="0"/>
              <a:t>Hva gjør selskapene for å redusere lekkasjer (prosjekt/drift)?</a:t>
            </a:r>
          </a:p>
          <a:p>
            <a:endParaRPr lang="nb-NO" sz="1900" dirty="0"/>
          </a:p>
          <a:p>
            <a:r>
              <a:rPr lang="nb-NO" sz="1900" dirty="0"/>
              <a:t>Har selskapet iverksatt tiltak som har hatt spesielt positiv effekt (suksesshistorier fra land/offshore)?</a:t>
            </a:r>
          </a:p>
          <a:p>
            <a:endParaRPr lang="nb-NO" sz="1900" dirty="0"/>
          </a:p>
          <a:p>
            <a:r>
              <a:rPr lang="nb-NO" sz="1900" dirty="0"/>
              <a:t>Hvordan settes fokus på arbeid på trykksatte systemer og arbeidsoppgaver som innebærer arbeid på prosessanlegg?</a:t>
            </a:r>
          </a:p>
          <a:p>
            <a:endParaRPr lang="nb-NO" sz="1900" dirty="0"/>
          </a:p>
          <a:p>
            <a:r>
              <a:rPr lang="nb-NO" sz="1900" dirty="0"/>
              <a:t>Hvilke krav til kompetanse har/er tilgjengelig i driftsorganisasjonen knyttet til å hindre lekkasjer?</a:t>
            </a:r>
          </a:p>
          <a:p>
            <a:endParaRPr lang="nb-NO" sz="1900" dirty="0"/>
          </a:p>
          <a:p>
            <a:r>
              <a:rPr lang="nb-NO" sz="1900" dirty="0"/>
              <a:t>Hvordan benyttes ny/alternativ teknologi i arbeid for oppfølging av hydrokarbonlekkasjer?</a:t>
            </a:r>
          </a:p>
          <a:p>
            <a:endParaRPr lang="nb-NO" sz="1900" dirty="0"/>
          </a:p>
          <a:p>
            <a:r>
              <a:rPr lang="nb-NO" sz="1900" dirty="0"/>
              <a:t>Hvilke vurderinger er gjort av de fire utfordringene som ble identifisert i RNNP studien fra 2011? (SINTEF rapport «Årsaksforhold og tiltak knyttet til hydrokarbonlekkasjer på norsk sokkel»).</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13</a:t>
            </a:fld>
            <a:endParaRPr lang="nb-NO" dirty="0"/>
          </a:p>
        </p:txBody>
      </p:sp>
      <p:sp>
        <p:nvSpPr>
          <p:cNvPr id="6" name="Content Placeholder 2"/>
          <p:cNvSpPr txBox="1">
            <a:spLocks/>
          </p:cNvSpPr>
          <p:nvPr/>
        </p:nvSpPr>
        <p:spPr>
          <a:xfrm>
            <a:off x="564010" y="1404516"/>
            <a:ext cx="7300800" cy="3703612"/>
          </a:xfrm>
          <a:prstGeom prst="rect">
            <a:avLst/>
          </a:prstGeom>
        </p:spPr>
        <p:txBody>
          <a:bodyPr vert="horz" lIns="0" tIns="0" rIns="0" bIns="0" rtlCol="0" anchor="t">
            <a:normAutofit/>
          </a:bodyPr>
          <a:lstStyle>
            <a:lvl1pPr marL="180975" indent="-180975" algn="l" defTabSz="853867" rtl="0" eaLnBrk="1" latinLnBrk="0" hangingPunct="1">
              <a:spcBef>
                <a:spcPct val="20000"/>
              </a:spcBef>
              <a:buFont typeface="Arial" pitchFamily="34" charset="0"/>
              <a:buChar char="•"/>
              <a:defRPr sz="1800" kern="1200">
                <a:solidFill>
                  <a:srgbClr val="130C0E"/>
                </a:solidFill>
                <a:latin typeface="+mj-lt"/>
                <a:ea typeface="+mn-ea"/>
                <a:cs typeface="+mn-cs"/>
              </a:defRPr>
            </a:lvl1pPr>
            <a:lvl2pPr marL="714375" indent="-171450" algn="l" defTabSz="853867" rtl="0" eaLnBrk="1" latinLnBrk="0" hangingPunct="1">
              <a:spcBef>
                <a:spcPct val="20000"/>
              </a:spcBef>
              <a:buFont typeface="Arial" pitchFamily="34" charset="0"/>
              <a:buChar char="•"/>
              <a:defRPr sz="1600" kern="1200">
                <a:solidFill>
                  <a:srgbClr val="130C0E"/>
                </a:solidFill>
                <a:latin typeface="+mn-lt"/>
                <a:ea typeface="+mn-ea"/>
                <a:cs typeface="+mn-cs"/>
              </a:defRPr>
            </a:lvl2pPr>
            <a:lvl3pPr marL="116205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3pPr>
            <a:lvl4pPr marL="1524000" indent="-180975"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7000"/>
              </a:lnSpc>
              <a:spcAft>
                <a:spcPts val="800"/>
              </a:spcAft>
              <a:buFont typeface="Arial"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p:txBody>
      </p:sp>
      <p:pic>
        <p:nvPicPr>
          <p:cNvPr id="4" name="Bilde 3"/>
          <p:cNvPicPr>
            <a:picLocks noChangeAspect="1"/>
          </p:cNvPicPr>
          <p:nvPr/>
        </p:nvPicPr>
        <p:blipFill>
          <a:blip r:embed="rId3"/>
          <a:stretch>
            <a:fillRect/>
          </a:stretch>
        </p:blipFill>
        <p:spPr>
          <a:xfrm>
            <a:off x="6245394" y="4932908"/>
            <a:ext cx="2576344" cy="1188492"/>
          </a:xfrm>
          <a:prstGeom prst="rect">
            <a:avLst/>
          </a:prstGeom>
        </p:spPr>
      </p:pic>
    </p:spTree>
    <p:extLst>
      <p:ext uri="{BB962C8B-B14F-4D97-AF65-F5344CB8AC3E}">
        <p14:creationId xmlns:p14="http://schemas.microsoft.com/office/powerpoint/2010/main" val="2670641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53" y="324396"/>
            <a:ext cx="7300800" cy="528175"/>
          </a:xfrm>
        </p:spPr>
        <p:txBody>
          <a:bodyPr>
            <a:normAutofit fontScale="90000"/>
          </a:bodyPr>
          <a:lstStyle/>
          <a:p>
            <a:r>
              <a:rPr lang="en-US" dirty="0"/>
              <a:t/>
            </a:r>
            <a:br>
              <a:rPr lang="en-US" dirty="0"/>
            </a:br>
            <a:r>
              <a:rPr lang="en-US" dirty="0"/>
              <a:t/>
            </a:r>
            <a:br>
              <a:rPr lang="en-US" dirty="0"/>
            </a:br>
            <a:r>
              <a:rPr lang="nb-NO" dirty="0"/>
              <a:t>Observasjoner fra Ptil studie</a:t>
            </a:r>
            <a:endParaRPr lang="en-US" dirty="0"/>
          </a:p>
        </p:txBody>
      </p:sp>
      <p:sp>
        <p:nvSpPr>
          <p:cNvPr id="3" name="Content Placeholder 2"/>
          <p:cNvSpPr>
            <a:spLocks noGrp="1"/>
          </p:cNvSpPr>
          <p:nvPr>
            <p:ph idx="1"/>
          </p:nvPr>
        </p:nvSpPr>
        <p:spPr>
          <a:xfrm>
            <a:off x="450429" y="1044476"/>
            <a:ext cx="6264696" cy="4755124"/>
          </a:xfrm>
        </p:spPr>
        <p:txBody>
          <a:bodyPr>
            <a:normAutofit fontScale="85000" lnSpcReduction="20000"/>
          </a:bodyPr>
          <a:lstStyle/>
          <a:p>
            <a:pPr marL="0" indent="0">
              <a:buNone/>
            </a:pPr>
            <a:endParaRPr lang="nb-NO" dirty="0"/>
          </a:p>
          <a:p>
            <a:r>
              <a:rPr lang="nb-NO" sz="1900" dirty="0"/>
              <a:t>Noen selskap har jobbet målrettet over lengre tid og har oppnådd tydelige resultater som har ført til reduksjon i HC-lekkasjer (antydning at det er en forskjell mellom operatørene)</a:t>
            </a:r>
          </a:p>
          <a:p>
            <a:pPr marL="0" indent="0">
              <a:buNone/>
            </a:pPr>
            <a:endParaRPr lang="nb-NO" sz="1900" dirty="0"/>
          </a:p>
          <a:p>
            <a:r>
              <a:rPr lang="nb-NO" sz="1900" dirty="0"/>
              <a:t>Selskap har tiltak rettet direkte spesifikk mot HC-lekkasjer og tiltak på sikker drift</a:t>
            </a:r>
          </a:p>
          <a:p>
            <a:endParaRPr lang="nb-NO" sz="1900" dirty="0"/>
          </a:p>
          <a:p>
            <a:r>
              <a:rPr lang="nb-NO" sz="1900" dirty="0"/>
              <a:t>Selskap har nokså lik retningslinjer og prosedyrer for arbeid med HC-førende system</a:t>
            </a:r>
          </a:p>
          <a:p>
            <a:endParaRPr lang="nb-NO" sz="1900" dirty="0"/>
          </a:p>
          <a:p>
            <a:r>
              <a:rPr lang="nb-NO" sz="1900" dirty="0"/>
              <a:t>Utfordring med manglende etterlevelse og/eller kvalitet i utførelsen.</a:t>
            </a:r>
          </a:p>
          <a:p>
            <a:endParaRPr lang="nb-NO" sz="1900" dirty="0"/>
          </a:p>
          <a:p>
            <a:r>
              <a:rPr lang="nb-NO" sz="1900" dirty="0"/>
              <a:t>Vanskelig å få til lærdom fra HC lekkasjer i drift til prosjekt (utforming)</a:t>
            </a:r>
          </a:p>
          <a:p>
            <a:endParaRPr lang="nb-NO" sz="1900" dirty="0"/>
          </a:p>
          <a:p>
            <a:r>
              <a:rPr lang="nb-NO" sz="1900" dirty="0"/>
              <a:t>Prosesser på plass for å formidle informasjon om HC-lekkasjer. </a:t>
            </a:r>
          </a:p>
          <a:p>
            <a:pPr marL="0" indent="0">
              <a:buNone/>
            </a:pPr>
            <a:endParaRPr lang="nb-NO" sz="1900" dirty="0"/>
          </a:p>
          <a:p>
            <a:r>
              <a:rPr lang="nb-NO" sz="1900" dirty="0"/>
              <a:t>Selskap har fokus på konkrete tiltak fra granskninger</a:t>
            </a:r>
          </a:p>
          <a:p>
            <a:pPr marL="0" indent="0">
              <a:buNone/>
            </a:pPr>
            <a:endParaRPr lang="nb-NO" sz="1900"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14</a:t>
            </a:fld>
            <a:endParaRPr lang="nb-NO" dirty="0"/>
          </a:p>
        </p:txBody>
      </p:sp>
      <p:sp>
        <p:nvSpPr>
          <p:cNvPr id="6" name="Content Placeholder 2"/>
          <p:cNvSpPr txBox="1">
            <a:spLocks/>
          </p:cNvSpPr>
          <p:nvPr/>
        </p:nvSpPr>
        <p:spPr>
          <a:xfrm>
            <a:off x="564010" y="1404516"/>
            <a:ext cx="7300800" cy="3703612"/>
          </a:xfrm>
          <a:prstGeom prst="rect">
            <a:avLst/>
          </a:prstGeom>
        </p:spPr>
        <p:txBody>
          <a:bodyPr vert="horz" lIns="0" tIns="0" rIns="0" bIns="0" rtlCol="0" anchor="t">
            <a:normAutofit/>
          </a:bodyPr>
          <a:lstStyle>
            <a:lvl1pPr marL="180975" indent="-180975" algn="l" defTabSz="853867" rtl="0" eaLnBrk="1" latinLnBrk="0" hangingPunct="1">
              <a:spcBef>
                <a:spcPct val="20000"/>
              </a:spcBef>
              <a:buFont typeface="Arial" pitchFamily="34" charset="0"/>
              <a:buChar char="•"/>
              <a:defRPr sz="1800" kern="1200">
                <a:solidFill>
                  <a:srgbClr val="130C0E"/>
                </a:solidFill>
                <a:latin typeface="+mj-lt"/>
                <a:ea typeface="+mn-ea"/>
                <a:cs typeface="+mn-cs"/>
              </a:defRPr>
            </a:lvl1pPr>
            <a:lvl2pPr marL="714375" indent="-171450" algn="l" defTabSz="853867" rtl="0" eaLnBrk="1" latinLnBrk="0" hangingPunct="1">
              <a:spcBef>
                <a:spcPct val="20000"/>
              </a:spcBef>
              <a:buFont typeface="Arial" pitchFamily="34" charset="0"/>
              <a:buChar char="•"/>
              <a:defRPr sz="1600" kern="1200">
                <a:solidFill>
                  <a:srgbClr val="130C0E"/>
                </a:solidFill>
                <a:latin typeface="+mn-lt"/>
                <a:ea typeface="+mn-ea"/>
                <a:cs typeface="+mn-cs"/>
              </a:defRPr>
            </a:lvl2pPr>
            <a:lvl3pPr marL="116205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3pPr>
            <a:lvl4pPr marL="1524000" indent="-180975"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7000"/>
              </a:lnSpc>
              <a:spcAft>
                <a:spcPts val="800"/>
              </a:spcAft>
              <a:buFont typeface="Arial"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p:txBody>
      </p:sp>
      <p:pic>
        <p:nvPicPr>
          <p:cNvPr id="4" name="Bilde 3"/>
          <p:cNvPicPr>
            <a:picLocks noChangeAspect="1"/>
          </p:cNvPicPr>
          <p:nvPr/>
        </p:nvPicPr>
        <p:blipFill>
          <a:blip r:embed="rId3"/>
          <a:stretch>
            <a:fillRect/>
          </a:stretch>
        </p:blipFill>
        <p:spPr>
          <a:xfrm>
            <a:off x="6200385" y="4901094"/>
            <a:ext cx="2607174" cy="1202714"/>
          </a:xfrm>
          <a:prstGeom prst="rect">
            <a:avLst/>
          </a:prstGeom>
        </p:spPr>
      </p:pic>
    </p:spTree>
    <p:extLst>
      <p:ext uri="{BB962C8B-B14F-4D97-AF65-F5344CB8AC3E}">
        <p14:creationId xmlns:p14="http://schemas.microsoft.com/office/powerpoint/2010/main" val="3252723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53" y="324396"/>
            <a:ext cx="7300800" cy="528175"/>
          </a:xfrm>
        </p:spPr>
        <p:txBody>
          <a:bodyPr>
            <a:normAutofit fontScale="90000"/>
          </a:bodyPr>
          <a:lstStyle/>
          <a:p>
            <a:r>
              <a:rPr lang="en-US" dirty="0"/>
              <a:t/>
            </a:r>
            <a:br>
              <a:rPr lang="en-US" dirty="0"/>
            </a:br>
            <a:r>
              <a:rPr lang="en-US" dirty="0"/>
              <a:t/>
            </a:r>
            <a:br>
              <a:rPr lang="en-US" dirty="0"/>
            </a:br>
            <a:r>
              <a:rPr lang="en-US" dirty="0" smtClean="0"/>
              <a:t>Step Change for Safety - UK</a:t>
            </a:r>
            <a:endParaRPr lang="en-US" dirty="0"/>
          </a:p>
        </p:txBody>
      </p:sp>
      <p:sp>
        <p:nvSpPr>
          <p:cNvPr id="3" name="Content Placeholder 2"/>
          <p:cNvSpPr>
            <a:spLocks noGrp="1"/>
          </p:cNvSpPr>
          <p:nvPr>
            <p:ph idx="1"/>
          </p:nvPr>
        </p:nvSpPr>
        <p:spPr>
          <a:xfrm>
            <a:off x="450429" y="852571"/>
            <a:ext cx="6264696" cy="4947029"/>
          </a:xfrm>
        </p:spPr>
        <p:txBody>
          <a:bodyPr>
            <a:normAutofit/>
          </a:bodyPr>
          <a:lstStyle/>
          <a:p>
            <a:pPr marL="0" indent="0">
              <a:buNone/>
            </a:pPr>
            <a:r>
              <a:rPr lang="en-US" sz="1900" dirty="0" smtClean="0"/>
              <a:t>Steering Group – Asset Integrity</a:t>
            </a:r>
          </a:p>
          <a:p>
            <a:pPr marL="0" indent="0">
              <a:buNone/>
            </a:pPr>
            <a:r>
              <a:rPr lang="en-US" sz="1900" dirty="0" smtClean="0"/>
              <a:t>Working Group – Hydrocarbon leak Reduction Improvement and Implementation</a:t>
            </a:r>
          </a:p>
          <a:p>
            <a:pPr marL="0" indent="0">
              <a:buNone/>
            </a:pPr>
            <a:endParaRPr lang="nb-NO" sz="1900" dirty="0" smtClean="0"/>
          </a:p>
          <a:p>
            <a:pPr marL="0" indent="0">
              <a:buNone/>
            </a:pPr>
            <a:r>
              <a:rPr lang="nb-NO" sz="1900" dirty="0" smtClean="0"/>
              <a:t>Utvikling av </a:t>
            </a:r>
            <a:r>
              <a:rPr lang="nb-NO" sz="1900" dirty="0" err="1" smtClean="0"/>
              <a:t>Hydrocarbon</a:t>
            </a:r>
            <a:r>
              <a:rPr lang="nb-NO" sz="1900" dirty="0" smtClean="0"/>
              <a:t> </a:t>
            </a:r>
            <a:r>
              <a:rPr lang="nb-NO" sz="1900" dirty="0" err="1" smtClean="0"/>
              <a:t>Release</a:t>
            </a:r>
            <a:r>
              <a:rPr lang="nb-NO" sz="1900" dirty="0" smtClean="0"/>
              <a:t> </a:t>
            </a:r>
            <a:r>
              <a:rPr lang="nb-NO" sz="1900" dirty="0" err="1" smtClean="0"/>
              <a:t>Reduction</a:t>
            </a:r>
            <a:r>
              <a:rPr lang="nb-NO" sz="1900" dirty="0" smtClean="0"/>
              <a:t> Toolkit</a:t>
            </a:r>
          </a:p>
          <a:p>
            <a:pPr marL="0" indent="0">
              <a:buNone/>
            </a:pPr>
            <a:endParaRPr lang="nb-NO" sz="1900" dirty="0"/>
          </a:p>
          <a:p>
            <a:pPr marL="0" indent="0">
              <a:buNone/>
            </a:pPr>
            <a:r>
              <a:rPr lang="nb-NO" sz="1900" dirty="0" smtClean="0"/>
              <a:t>10 Peer Reviews utført i 2015 for å legge grunnlag for en ‘Best </a:t>
            </a:r>
            <a:r>
              <a:rPr lang="nb-NO" sz="1900" dirty="0" err="1" smtClean="0"/>
              <a:t>Practice</a:t>
            </a:r>
            <a:r>
              <a:rPr lang="nb-NO" sz="1900" dirty="0" smtClean="0"/>
              <a:t>’ for forebygging av HC-lekkasjer. </a:t>
            </a:r>
            <a:r>
              <a:rPr lang="en-US" sz="1900" dirty="0" smtClean="0"/>
              <a:t>Hydrocarbon Release Prevention guidance</a:t>
            </a:r>
          </a:p>
          <a:p>
            <a:pPr marL="0" indent="0">
              <a:buNone/>
            </a:pPr>
            <a:endParaRPr lang="nb-NO" sz="1900" dirty="0"/>
          </a:p>
          <a:p>
            <a:pPr marL="0" indent="0">
              <a:buNone/>
            </a:pPr>
            <a:r>
              <a:rPr lang="nb-NO" sz="1900" dirty="0" smtClean="0"/>
              <a:t>En gjennomgang av </a:t>
            </a:r>
            <a:r>
              <a:rPr lang="nb-NO" sz="1900" dirty="0" err="1" smtClean="0"/>
              <a:t>Step</a:t>
            </a:r>
            <a:r>
              <a:rPr lang="nb-NO" sz="1900" dirty="0" smtClean="0"/>
              <a:t> </a:t>
            </a:r>
            <a:r>
              <a:rPr lang="nb-NO" sz="1900" dirty="0" err="1" smtClean="0"/>
              <a:t>Change</a:t>
            </a:r>
            <a:r>
              <a:rPr lang="nb-NO" sz="1900" dirty="0" smtClean="0"/>
              <a:t> for Safety initiativ for reduksjon i HC-lekkasjer antyder noen av samme utfordringer i UK som for Norge.</a:t>
            </a:r>
            <a:endParaRPr lang="nb-NO" sz="1900"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15</a:t>
            </a:fld>
            <a:endParaRPr lang="nb-NO" dirty="0"/>
          </a:p>
        </p:txBody>
      </p:sp>
      <p:sp>
        <p:nvSpPr>
          <p:cNvPr id="6" name="Content Placeholder 2"/>
          <p:cNvSpPr txBox="1">
            <a:spLocks/>
          </p:cNvSpPr>
          <p:nvPr/>
        </p:nvSpPr>
        <p:spPr>
          <a:xfrm>
            <a:off x="564010" y="1404516"/>
            <a:ext cx="7300800" cy="3703612"/>
          </a:xfrm>
          <a:prstGeom prst="rect">
            <a:avLst/>
          </a:prstGeom>
        </p:spPr>
        <p:txBody>
          <a:bodyPr vert="horz" lIns="0" tIns="0" rIns="0" bIns="0" rtlCol="0" anchor="t">
            <a:normAutofit/>
          </a:bodyPr>
          <a:lstStyle>
            <a:lvl1pPr marL="180975" indent="-180975" algn="l" defTabSz="853867" rtl="0" eaLnBrk="1" latinLnBrk="0" hangingPunct="1">
              <a:spcBef>
                <a:spcPct val="20000"/>
              </a:spcBef>
              <a:buFont typeface="Arial" pitchFamily="34" charset="0"/>
              <a:buChar char="•"/>
              <a:defRPr sz="1800" kern="1200">
                <a:solidFill>
                  <a:srgbClr val="130C0E"/>
                </a:solidFill>
                <a:latin typeface="+mj-lt"/>
                <a:ea typeface="+mn-ea"/>
                <a:cs typeface="+mn-cs"/>
              </a:defRPr>
            </a:lvl1pPr>
            <a:lvl2pPr marL="714375" indent="-171450" algn="l" defTabSz="853867" rtl="0" eaLnBrk="1" latinLnBrk="0" hangingPunct="1">
              <a:spcBef>
                <a:spcPct val="20000"/>
              </a:spcBef>
              <a:buFont typeface="Arial" pitchFamily="34" charset="0"/>
              <a:buChar char="•"/>
              <a:defRPr sz="1600" kern="1200">
                <a:solidFill>
                  <a:srgbClr val="130C0E"/>
                </a:solidFill>
                <a:latin typeface="+mn-lt"/>
                <a:ea typeface="+mn-ea"/>
                <a:cs typeface="+mn-cs"/>
              </a:defRPr>
            </a:lvl2pPr>
            <a:lvl3pPr marL="116205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3pPr>
            <a:lvl4pPr marL="1524000" indent="-180975"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7000"/>
              </a:lnSpc>
              <a:spcAft>
                <a:spcPts val="800"/>
              </a:spcAft>
              <a:buFont typeface="Arial"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p:txBody>
      </p:sp>
      <p:pic>
        <p:nvPicPr>
          <p:cNvPr id="7" name="Bilde 6"/>
          <p:cNvPicPr>
            <a:picLocks noChangeAspect="1"/>
          </p:cNvPicPr>
          <p:nvPr/>
        </p:nvPicPr>
        <p:blipFill>
          <a:blip r:embed="rId3"/>
          <a:stretch>
            <a:fillRect/>
          </a:stretch>
        </p:blipFill>
        <p:spPr>
          <a:xfrm>
            <a:off x="4040188" y="4949825"/>
            <a:ext cx="4781550" cy="1171575"/>
          </a:xfrm>
          <a:prstGeom prst="rect">
            <a:avLst/>
          </a:prstGeom>
        </p:spPr>
      </p:pic>
    </p:spTree>
    <p:extLst>
      <p:ext uri="{BB962C8B-B14F-4D97-AF65-F5344CB8AC3E}">
        <p14:creationId xmlns:p14="http://schemas.microsoft.com/office/powerpoint/2010/main" val="4265236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10" y="767283"/>
            <a:ext cx="7300800" cy="556783"/>
          </a:xfrm>
        </p:spPr>
        <p:txBody>
          <a:bodyPr>
            <a:normAutofit fontScale="90000"/>
          </a:bodyPr>
          <a:lstStyle/>
          <a:p>
            <a:r>
              <a:rPr lang="en-US" dirty="0"/>
              <a:t/>
            </a:r>
            <a:br>
              <a:rPr lang="en-US" dirty="0"/>
            </a:br>
            <a:r>
              <a:rPr lang="en-US" dirty="0"/>
              <a:t/>
            </a:r>
            <a:br>
              <a:rPr lang="en-US" dirty="0"/>
            </a:br>
            <a:r>
              <a:rPr lang="nb-NO" sz="3100" dirty="0"/>
              <a:t>Anbefalinger fra årsaksanalysen 2012 - 2017</a:t>
            </a:r>
            <a:endParaRPr lang="en-US" sz="3100" dirty="0"/>
          </a:p>
        </p:txBody>
      </p:sp>
      <p:sp>
        <p:nvSpPr>
          <p:cNvPr id="3" name="Content Placeholder 2"/>
          <p:cNvSpPr>
            <a:spLocks noGrp="1"/>
          </p:cNvSpPr>
          <p:nvPr>
            <p:ph idx="1"/>
          </p:nvPr>
        </p:nvSpPr>
        <p:spPr>
          <a:xfrm>
            <a:off x="564010" y="1884863"/>
            <a:ext cx="7863590" cy="3381812"/>
          </a:xfrm>
        </p:spPr>
        <p:txBody>
          <a:bodyPr>
            <a:normAutofit lnSpcReduction="10000"/>
          </a:bodyPr>
          <a:lstStyle/>
          <a:p>
            <a:r>
              <a:rPr lang="nb-NO" sz="2000" dirty="0"/>
              <a:t>Granskningsmetoder.</a:t>
            </a:r>
          </a:p>
          <a:p>
            <a:pPr marL="542925" lvl="1" indent="0">
              <a:buNone/>
            </a:pPr>
            <a:r>
              <a:rPr lang="nb-NO" sz="1700" dirty="0"/>
              <a:t>Vektlegge </a:t>
            </a:r>
            <a:r>
              <a:rPr lang="nb-NO" sz="1700" dirty="0" smtClean="0"/>
              <a:t>identifikasjonen av bakenforliggende </a:t>
            </a:r>
            <a:r>
              <a:rPr lang="nb-NO" sz="1700" dirty="0"/>
              <a:t>årsaker og </a:t>
            </a:r>
            <a:r>
              <a:rPr lang="nb-NO" sz="1700" dirty="0" smtClean="0"/>
              <a:t>effektive tiltak </a:t>
            </a:r>
            <a:r>
              <a:rPr lang="nb-NO" sz="1700" dirty="0"/>
              <a:t>rettet mot både umiddelbare og bakenforliggende årsaker.</a:t>
            </a:r>
            <a:br>
              <a:rPr lang="nb-NO" sz="1700" dirty="0"/>
            </a:br>
            <a:endParaRPr lang="nb-NO" sz="1700" dirty="0"/>
          </a:p>
          <a:p>
            <a:r>
              <a:rPr lang="nb-NO" sz="2000" dirty="0"/>
              <a:t>Standardisert rapporteringsformat for HC-lekkasjer. </a:t>
            </a:r>
          </a:p>
          <a:p>
            <a:pPr marL="542925" lvl="1" indent="0">
              <a:buNone/>
            </a:pPr>
            <a:r>
              <a:rPr lang="nb-NO" sz="1800" dirty="0"/>
              <a:t>Dette formatet bør inkludere faktorer som kan være relevant for fremtidige årsaksanalyser og som ikke blir rapportert i dag.</a:t>
            </a:r>
            <a:endParaRPr lang="nb-NO" sz="1700" dirty="0"/>
          </a:p>
          <a:p>
            <a:endParaRPr lang="nb-NO" sz="1900" dirty="0"/>
          </a:p>
          <a:p>
            <a:r>
              <a:rPr lang="nb-NO" sz="2000" dirty="0"/>
              <a:t>Metoder for å måle effekten av tiltak for forebygging av HC-lekkasjer.</a:t>
            </a:r>
          </a:p>
          <a:p>
            <a:pPr marL="0" indent="0">
              <a:buNone/>
            </a:pPr>
            <a:r>
              <a:rPr lang="nb-NO" sz="1900" dirty="0"/>
              <a:t/>
            </a:r>
            <a:br>
              <a:rPr lang="nb-NO" sz="1900" dirty="0"/>
            </a:br>
            <a:endParaRPr lang="nb-NO" sz="1900" dirty="0"/>
          </a:p>
          <a:p>
            <a:endParaRPr lang="nb-NO" sz="1900" dirty="0"/>
          </a:p>
          <a:p>
            <a:endParaRPr lang="nb-NO" dirty="0"/>
          </a:p>
          <a:p>
            <a:pPr lvl="1"/>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16</a:t>
            </a:fld>
            <a:endParaRPr lang="nb-NO" dirty="0"/>
          </a:p>
        </p:txBody>
      </p:sp>
      <p:sp>
        <p:nvSpPr>
          <p:cNvPr id="6" name="Content Placeholder 2"/>
          <p:cNvSpPr txBox="1">
            <a:spLocks/>
          </p:cNvSpPr>
          <p:nvPr/>
        </p:nvSpPr>
        <p:spPr>
          <a:xfrm>
            <a:off x="564010" y="1404516"/>
            <a:ext cx="7300800" cy="3703612"/>
          </a:xfrm>
          <a:prstGeom prst="rect">
            <a:avLst/>
          </a:prstGeom>
        </p:spPr>
        <p:txBody>
          <a:bodyPr vert="horz" lIns="0" tIns="0" rIns="0" bIns="0" rtlCol="0" anchor="t">
            <a:normAutofit/>
          </a:bodyPr>
          <a:lstStyle>
            <a:lvl1pPr marL="180975" indent="-180975" algn="l" defTabSz="853867" rtl="0" eaLnBrk="1" latinLnBrk="0" hangingPunct="1">
              <a:spcBef>
                <a:spcPct val="20000"/>
              </a:spcBef>
              <a:buFont typeface="Arial" pitchFamily="34" charset="0"/>
              <a:buChar char="•"/>
              <a:defRPr sz="1800" kern="1200">
                <a:solidFill>
                  <a:srgbClr val="130C0E"/>
                </a:solidFill>
                <a:latin typeface="+mj-lt"/>
                <a:ea typeface="+mn-ea"/>
                <a:cs typeface="+mn-cs"/>
              </a:defRPr>
            </a:lvl1pPr>
            <a:lvl2pPr marL="714375" indent="-171450" algn="l" defTabSz="853867" rtl="0" eaLnBrk="1" latinLnBrk="0" hangingPunct="1">
              <a:spcBef>
                <a:spcPct val="20000"/>
              </a:spcBef>
              <a:buFont typeface="Arial" pitchFamily="34" charset="0"/>
              <a:buChar char="•"/>
              <a:defRPr sz="1600" kern="1200">
                <a:solidFill>
                  <a:srgbClr val="130C0E"/>
                </a:solidFill>
                <a:latin typeface="+mn-lt"/>
                <a:ea typeface="+mn-ea"/>
                <a:cs typeface="+mn-cs"/>
              </a:defRPr>
            </a:lvl2pPr>
            <a:lvl3pPr marL="116205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3pPr>
            <a:lvl4pPr marL="1524000" indent="-180975"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7000"/>
              </a:lnSpc>
              <a:spcAft>
                <a:spcPts val="800"/>
              </a:spcAft>
              <a:buFont typeface="Arial"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429" y="4733749"/>
            <a:ext cx="1400006" cy="1400006"/>
          </a:xfrm>
          <a:prstGeom prst="rect">
            <a:avLst/>
          </a:prstGeom>
        </p:spPr>
      </p:pic>
    </p:spTree>
    <p:extLst>
      <p:ext uri="{BB962C8B-B14F-4D97-AF65-F5344CB8AC3E}">
        <p14:creationId xmlns:p14="http://schemas.microsoft.com/office/powerpoint/2010/main" val="15700834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09" y="609872"/>
            <a:ext cx="7663283" cy="556783"/>
          </a:xfrm>
        </p:spPr>
        <p:txBody>
          <a:bodyPr>
            <a:normAutofit fontScale="90000"/>
          </a:bodyPr>
          <a:lstStyle/>
          <a:p>
            <a:r>
              <a:rPr lang="en-US" dirty="0"/>
              <a:t/>
            </a:r>
            <a:br>
              <a:rPr lang="en-US" dirty="0"/>
            </a:br>
            <a:r>
              <a:rPr lang="en-US" dirty="0"/>
              <a:t/>
            </a:r>
            <a:br>
              <a:rPr lang="en-US" dirty="0"/>
            </a:br>
            <a:r>
              <a:rPr lang="nb-NO" sz="3100" dirty="0"/>
              <a:t>Anbefalinger fra årsaksanalysen 2012 – 2017  </a:t>
            </a:r>
            <a:r>
              <a:rPr lang="nb-NO" sz="1600" dirty="0"/>
              <a:t>(forts.)</a:t>
            </a:r>
            <a:endParaRPr lang="en-US" sz="3100" dirty="0"/>
          </a:p>
        </p:txBody>
      </p:sp>
      <p:sp>
        <p:nvSpPr>
          <p:cNvPr id="3" name="Content Placeholder 2"/>
          <p:cNvSpPr>
            <a:spLocks noGrp="1"/>
          </p:cNvSpPr>
          <p:nvPr>
            <p:ph idx="1"/>
          </p:nvPr>
        </p:nvSpPr>
        <p:spPr>
          <a:xfrm>
            <a:off x="557277" y="2412464"/>
            <a:ext cx="8023323" cy="4219864"/>
          </a:xfrm>
        </p:spPr>
        <p:txBody>
          <a:bodyPr>
            <a:normAutofit/>
          </a:bodyPr>
          <a:lstStyle/>
          <a:p>
            <a:r>
              <a:rPr lang="nb-NO" sz="2000" dirty="0"/>
              <a:t>Isolering ifm. arbeid på hydrokarbonførende systemer er viktig. </a:t>
            </a:r>
            <a:br>
              <a:rPr lang="nb-NO" sz="2000" dirty="0"/>
            </a:br>
            <a:endParaRPr lang="nb-NO" sz="2000" dirty="0"/>
          </a:p>
          <a:p>
            <a:r>
              <a:rPr lang="nb-NO" sz="2000" dirty="0"/>
              <a:t>Arbeid med flenser og bolter bør fortsatt få stor oppmerksomhet, inkludert både utførelse, verifikasjon og opplæring av personell.</a:t>
            </a:r>
            <a:br>
              <a:rPr lang="nb-NO" sz="2000" dirty="0"/>
            </a:br>
            <a:endParaRPr lang="nb-NO" sz="2000" dirty="0"/>
          </a:p>
          <a:p>
            <a:r>
              <a:rPr lang="nb-NO" sz="2000" dirty="0" smtClean="0"/>
              <a:t>Design prosessene </a:t>
            </a:r>
            <a:r>
              <a:rPr lang="nb-NO" sz="2000" dirty="0"/>
              <a:t>og </a:t>
            </a:r>
            <a:r>
              <a:rPr lang="nb-NO" sz="2000" dirty="0" smtClean="0"/>
              <a:t>standarder (f.eks. NORSOK) </a:t>
            </a:r>
            <a:r>
              <a:rPr lang="nb-NO" sz="2000" dirty="0"/>
              <a:t>bør forbedres</a:t>
            </a:r>
            <a:r>
              <a:rPr lang="nb-NO" sz="2200" dirty="0"/>
              <a:t>. </a:t>
            </a:r>
          </a:p>
          <a:p>
            <a:pPr marL="0" indent="0">
              <a:buNone/>
            </a:pPr>
            <a:r>
              <a:rPr lang="nb-NO" sz="2000" dirty="0"/>
              <a:t>	</a:t>
            </a:r>
            <a:r>
              <a:rPr lang="nb-NO" sz="1700" dirty="0" smtClean="0"/>
              <a:t>Fokus på t</a:t>
            </a:r>
            <a:r>
              <a:rPr lang="nb-NO" sz="1700" dirty="0" smtClean="0"/>
              <a:t>ekniske </a:t>
            </a:r>
            <a:r>
              <a:rPr lang="nb-NO" sz="1700" dirty="0"/>
              <a:t>og operasjonelle tiltak samt 	</a:t>
            </a:r>
          </a:p>
          <a:p>
            <a:pPr marL="0" indent="0">
              <a:buNone/>
            </a:pPr>
            <a:r>
              <a:rPr lang="nb-NO" sz="1700" dirty="0"/>
              <a:t>	kvalitetskontroll i byggeprosessene. </a:t>
            </a:r>
          </a:p>
          <a:p>
            <a:pPr marL="0" indent="0">
              <a:buNone/>
            </a:pPr>
            <a:endParaRPr lang="nb-NO" sz="1700" dirty="0"/>
          </a:p>
          <a:p>
            <a:pPr marL="0" indent="0">
              <a:buNone/>
            </a:pPr>
            <a:endParaRPr lang="nb-NO" sz="2000" dirty="0"/>
          </a:p>
          <a:p>
            <a:pPr marL="0" indent="0">
              <a:buNone/>
            </a:pPr>
            <a:endParaRPr lang="nb-NO" sz="1700"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17</a:t>
            </a:fld>
            <a:endParaRPr lang="nb-NO" dirty="0"/>
          </a:p>
        </p:txBody>
      </p:sp>
      <p:sp>
        <p:nvSpPr>
          <p:cNvPr id="6" name="Content Placeholder 2"/>
          <p:cNvSpPr txBox="1">
            <a:spLocks/>
          </p:cNvSpPr>
          <p:nvPr/>
        </p:nvSpPr>
        <p:spPr>
          <a:xfrm>
            <a:off x="565077" y="1617007"/>
            <a:ext cx="7300800" cy="3703612"/>
          </a:xfrm>
          <a:prstGeom prst="rect">
            <a:avLst/>
          </a:prstGeom>
        </p:spPr>
        <p:txBody>
          <a:bodyPr vert="horz" lIns="0" tIns="0" rIns="0" bIns="0" rtlCol="0" anchor="t">
            <a:normAutofit/>
          </a:bodyPr>
          <a:lstStyle>
            <a:lvl1pPr marL="180975" indent="-180975" algn="l" defTabSz="853867" rtl="0" eaLnBrk="1" latinLnBrk="0" hangingPunct="1">
              <a:spcBef>
                <a:spcPct val="20000"/>
              </a:spcBef>
              <a:buFont typeface="Arial" pitchFamily="34" charset="0"/>
              <a:buChar char="•"/>
              <a:defRPr sz="1800" kern="1200">
                <a:solidFill>
                  <a:srgbClr val="130C0E"/>
                </a:solidFill>
                <a:latin typeface="+mj-lt"/>
                <a:ea typeface="+mn-ea"/>
                <a:cs typeface="+mn-cs"/>
              </a:defRPr>
            </a:lvl1pPr>
            <a:lvl2pPr marL="714375" indent="-171450" algn="l" defTabSz="853867" rtl="0" eaLnBrk="1" latinLnBrk="0" hangingPunct="1">
              <a:spcBef>
                <a:spcPct val="20000"/>
              </a:spcBef>
              <a:buFont typeface="Arial" pitchFamily="34" charset="0"/>
              <a:buChar char="•"/>
              <a:defRPr sz="1600" kern="1200">
                <a:solidFill>
                  <a:srgbClr val="130C0E"/>
                </a:solidFill>
                <a:latin typeface="+mn-lt"/>
                <a:ea typeface="+mn-ea"/>
                <a:cs typeface="+mn-cs"/>
              </a:defRPr>
            </a:lvl2pPr>
            <a:lvl3pPr marL="116205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3pPr>
            <a:lvl4pPr marL="1524000" indent="-180975"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7000"/>
              </a:lnSpc>
              <a:spcAft>
                <a:spcPts val="800"/>
              </a:spcAft>
              <a:buFont typeface="Arial"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989" y="4522396"/>
            <a:ext cx="1428750" cy="1428750"/>
          </a:xfrm>
          <a:prstGeom prst="rect">
            <a:avLst/>
          </a:prstGeom>
        </p:spPr>
      </p:pic>
    </p:spTree>
    <p:extLst>
      <p:ext uri="{BB962C8B-B14F-4D97-AF65-F5344CB8AC3E}">
        <p14:creationId xmlns:p14="http://schemas.microsoft.com/office/powerpoint/2010/main" val="2500327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010" y="180380"/>
            <a:ext cx="7300800" cy="556783"/>
          </a:xfrm>
        </p:spPr>
        <p:txBody>
          <a:bodyPr>
            <a:normAutofit fontScale="90000"/>
          </a:bodyPr>
          <a:lstStyle/>
          <a:p>
            <a:r>
              <a:rPr lang="en-US" dirty="0"/>
              <a:t/>
            </a:r>
            <a:br>
              <a:rPr lang="en-US" dirty="0"/>
            </a:br>
            <a:r>
              <a:rPr lang="en-US" dirty="0"/>
              <a:t/>
            </a:r>
            <a:br>
              <a:rPr lang="en-US" dirty="0"/>
            </a:br>
            <a:r>
              <a:rPr lang="nb-NO" dirty="0" smtClean="0"/>
              <a:t>Veien videre</a:t>
            </a:r>
            <a:endParaRPr lang="en-US" dirty="0"/>
          </a:p>
        </p:txBody>
      </p:sp>
      <p:sp>
        <p:nvSpPr>
          <p:cNvPr id="3" name="Content Placeholder 2"/>
          <p:cNvSpPr>
            <a:spLocks noGrp="1"/>
          </p:cNvSpPr>
          <p:nvPr>
            <p:ph idx="1"/>
          </p:nvPr>
        </p:nvSpPr>
        <p:spPr>
          <a:xfrm>
            <a:off x="450429" y="972468"/>
            <a:ext cx="7300800" cy="4896544"/>
          </a:xfrm>
        </p:spPr>
        <p:txBody>
          <a:bodyPr>
            <a:normAutofit/>
          </a:bodyPr>
          <a:lstStyle/>
          <a:p>
            <a:r>
              <a:rPr lang="nb-NO" dirty="0" smtClean="0"/>
              <a:t>Rapport av årsaksanalyse 2012 - 2017 </a:t>
            </a:r>
            <a:r>
              <a:rPr lang="nb-NO" dirty="0" smtClean="0"/>
              <a:t>er lagt ut på Norsk olje og gass hjemme siden. </a:t>
            </a:r>
          </a:p>
          <a:p>
            <a:pPr marL="0" indent="0">
              <a:buNone/>
            </a:pPr>
            <a:r>
              <a:rPr lang="nb-NO" dirty="0">
                <a:hlinkClick r:id="rId3"/>
              </a:rPr>
              <a:t>https://</a:t>
            </a:r>
            <a:r>
              <a:rPr lang="nb-NO" dirty="0" smtClean="0">
                <a:hlinkClick r:id="rId3"/>
              </a:rPr>
              <a:t>www.norskoljeoggass.no/drift/storulykkerisiko/hydrokarbonlekkasjer</a:t>
            </a:r>
            <a:endParaRPr lang="nb-NO" dirty="0" smtClean="0"/>
          </a:p>
          <a:p>
            <a:pPr marL="0" indent="0">
              <a:buNone/>
            </a:pPr>
            <a:endParaRPr lang="nb-NO" dirty="0" smtClean="0"/>
          </a:p>
          <a:p>
            <a:r>
              <a:rPr lang="nb-NO" dirty="0" smtClean="0"/>
              <a:t>Presentasjonen for </a:t>
            </a:r>
            <a:r>
              <a:rPr lang="nb-NO" dirty="0" smtClean="0"/>
              <a:t>årsaksanalysen gjøres tilgjengelig for alle brukere </a:t>
            </a:r>
          </a:p>
          <a:p>
            <a:endParaRPr lang="nb-NO" dirty="0" smtClean="0"/>
          </a:p>
          <a:p>
            <a:r>
              <a:rPr lang="nb-NO" dirty="0"/>
              <a:t>T</a:t>
            </a:r>
            <a:r>
              <a:rPr lang="nb-NO" dirty="0" smtClean="0"/>
              <a:t>iltak fra årsaksanalysen følges </a:t>
            </a:r>
            <a:r>
              <a:rPr lang="nb-NO" dirty="0" smtClean="0"/>
              <a:t>opp i </a:t>
            </a:r>
            <a:r>
              <a:rPr lang="nb-NO" dirty="0" smtClean="0"/>
              <a:t>Norsk olje og gass prosjektgruppe </a:t>
            </a:r>
            <a:r>
              <a:rPr lang="nb-NO" dirty="0" smtClean="0"/>
              <a:t>– Reduksjon i HC lekkasjer</a:t>
            </a:r>
            <a:endParaRPr lang="nb-NO" dirty="0"/>
          </a:p>
          <a:p>
            <a:pPr marL="0" indent="0">
              <a:buNone/>
            </a:pPr>
            <a:endParaRPr lang="nb-NO" sz="1700" dirty="0"/>
          </a:p>
          <a:p>
            <a:endParaRPr lang="nb-NO" sz="1900" dirty="0" smtClean="0"/>
          </a:p>
          <a:p>
            <a:endParaRPr lang="nb-NO" sz="1900" dirty="0" smtClean="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18</a:t>
            </a:fld>
            <a:endParaRPr lang="nb-NO" dirty="0"/>
          </a:p>
        </p:txBody>
      </p:sp>
      <p:sp>
        <p:nvSpPr>
          <p:cNvPr id="6" name="Content Placeholder 2"/>
          <p:cNvSpPr txBox="1">
            <a:spLocks/>
          </p:cNvSpPr>
          <p:nvPr/>
        </p:nvSpPr>
        <p:spPr>
          <a:xfrm>
            <a:off x="564010" y="1404516"/>
            <a:ext cx="7300800" cy="3703612"/>
          </a:xfrm>
          <a:prstGeom prst="rect">
            <a:avLst/>
          </a:prstGeom>
        </p:spPr>
        <p:txBody>
          <a:bodyPr vert="horz" lIns="0" tIns="0" rIns="0" bIns="0" rtlCol="0" anchor="t">
            <a:normAutofit/>
          </a:bodyPr>
          <a:lstStyle>
            <a:lvl1pPr marL="180975" indent="-180975" algn="l" defTabSz="853867" rtl="0" eaLnBrk="1" latinLnBrk="0" hangingPunct="1">
              <a:spcBef>
                <a:spcPct val="20000"/>
              </a:spcBef>
              <a:buFont typeface="Arial" pitchFamily="34" charset="0"/>
              <a:buChar char="•"/>
              <a:defRPr sz="1800" kern="1200">
                <a:solidFill>
                  <a:srgbClr val="130C0E"/>
                </a:solidFill>
                <a:latin typeface="+mj-lt"/>
                <a:ea typeface="+mn-ea"/>
                <a:cs typeface="+mn-cs"/>
              </a:defRPr>
            </a:lvl1pPr>
            <a:lvl2pPr marL="714375" indent="-171450" algn="l" defTabSz="853867" rtl="0" eaLnBrk="1" latinLnBrk="0" hangingPunct="1">
              <a:spcBef>
                <a:spcPct val="20000"/>
              </a:spcBef>
              <a:buFont typeface="Arial" pitchFamily="34" charset="0"/>
              <a:buChar char="•"/>
              <a:defRPr sz="1600" kern="1200">
                <a:solidFill>
                  <a:srgbClr val="130C0E"/>
                </a:solidFill>
                <a:latin typeface="+mn-lt"/>
                <a:ea typeface="+mn-ea"/>
                <a:cs typeface="+mn-cs"/>
              </a:defRPr>
            </a:lvl2pPr>
            <a:lvl3pPr marL="116205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3pPr>
            <a:lvl4pPr marL="1524000" indent="-180975"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4pPr>
            <a:lvl5pPr marL="1790700" indent="-171450" algn="l" defTabSz="853867" rtl="0" eaLnBrk="1" latinLnBrk="0" hangingPunct="1">
              <a:spcBef>
                <a:spcPct val="20000"/>
              </a:spcBef>
              <a:buFont typeface="Arial" pitchFamily="34" charset="0"/>
              <a:buChar char="•"/>
              <a:defRPr sz="1400" kern="1200">
                <a:solidFill>
                  <a:srgbClr val="130C0E"/>
                </a:solidFill>
                <a:latin typeface="+mn-lt"/>
                <a:ea typeface="+mn-ea"/>
                <a:cs typeface="+mn-cs"/>
              </a:defRPr>
            </a:lvl5pPr>
            <a:lvl6pPr marL="2348133"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75067"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02000"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28934" indent="-213467" algn="l" defTabSz="853867"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107000"/>
              </a:lnSpc>
              <a:spcAft>
                <a:spcPts val="800"/>
              </a:spcAft>
              <a:buFont typeface="Arial" pitchFamily="34" charse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a:p>
            <a:pPr marL="0" indent="0">
              <a:buFont typeface="Arial" pitchFamily="34" charset="0"/>
              <a:buNone/>
            </a:pPr>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422" y="4658850"/>
            <a:ext cx="1428750" cy="1428750"/>
          </a:xfrm>
          <a:prstGeom prst="rect">
            <a:avLst/>
          </a:prstGeom>
        </p:spPr>
      </p:pic>
    </p:spTree>
    <p:extLst>
      <p:ext uri="{BB962C8B-B14F-4D97-AF65-F5344CB8AC3E}">
        <p14:creationId xmlns:p14="http://schemas.microsoft.com/office/powerpoint/2010/main" val="3219861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00" y="468412"/>
            <a:ext cx="7300800" cy="1314000"/>
          </a:xfrm>
        </p:spPr>
        <p:txBody>
          <a:bodyPr>
            <a:normAutofit/>
          </a:bodyPr>
          <a:lstStyle/>
          <a:p>
            <a:r>
              <a:rPr lang="en-US" dirty="0" err="1"/>
              <a:t>Bakgrunn</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306413" y="1260500"/>
            <a:ext cx="5400600" cy="3703612"/>
          </a:xfrm>
        </p:spPr>
        <p:txBody>
          <a:bodyPr>
            <a:normAutofit/>
          </a:bodyPr>
          <a:lstStyle/>
          <a:p>
            <a:r>
              <a:rPr lang="nb-NO" dirty="0" err="1"/>
              <a:t>GaLeRe</a:t>
            </a:r>
            <a:r>
              <a:rPr lang="nb-NO" dirty="0"/>
              <a:t>, senere omdøpt til Gasslekkasjeprosjektet ble etablert av OLF </a:t>
            </a:r>
            <a:r>
              <a:rPr lang="nb-NO" dirty="0" smtClean="0"/>
              <a:t>i 2003 og avsluttet i 2006</a:t>
            </a:r>
            <a:endParaRPr lang="nb-NO" dirty="0"/>
          </a:p>
          <a:p>
            <a:r>
              <a:rPr lang="nb-NO" dirty="0" smtClean="0"/>
              <a:t>"</a:t>
            </a:r>
            <a:r>
              <a:rPr lang="nb-NO" dirty="0"/>
              <a:t>Prosjekt hydrokarbonlekkasjer" ble startet våren 2011 </a:t>
            </a:r>
            <a:r>
              <a:rPr lang="nb-NO" dirty="0" smtClean="0"/>
              <a:t>og ble </a:t>
            </a:r>
            <a:r>
              <a:rPr lang="nb-NO" dirty="0"/>
              <a:t>revitalisert i </a:t>
            </a:r>
            <a:r>
              <a:rPr lang="nb-NO" dirty="0" smtClean="0"/>
              <a:t>2017 med </a:t>
            </a:r>
            <a:r>
              <a:rPr lang="nb-NO" dirty="0"/>
              <a:t>e</a:t>
            </a:r>
            <a:r>
              <a:rPr lang="nb-NO" dirty="0" smtClean="0"/>
              <a:t>n </a:t>
            </a:r>
            <a:r>
              <a:rPr lang="nb-NO" dirty="0"/>
              <a:t>ny </a:t>
            </a:r>
            <a:r>
              <a:rPr lang="nb-NO" dirty="0" smtClean="0"/>
              <a:t>mandat og en ny prosjektgruppe</a:t>
            </a:r>
            <a:endParaRPr lang="nb-NO" dirty="0"/>
          </a:p>
          <a:p>
            <a:r>
              <a:rPr lang="nb-NO" dirty="0" smtClean="0"/>
              <a:t>Mandat og plan for årsaksanalysen av </a:t>
            </a:r>
            <a:r>
              <a:rPr lang="nb-NO" dirty="0"/>
              <a:t>HC-lekkasjer 2012 – 2017 </a:t>
            </a:r>
            <a:r>
              <a:rPr lang="nb-NO" dirty="0" smtClean="0"/>
              <a:t>ble godkjent i prosjektet april </a:t>
            </a:r>
            <a:r>
              <a:rPr lang="nb-NO" dirty="0"/>
              <a:t>2018</a:t>
            </a:r>
          </a:p>
          <a:p>
            <a:r>
              <a:rPr lang="nb-NO" dirty="0"/>
              <a:t>Spesifikk fokus på bakenforliggende årsaker og identifiserte tiltak.</a:t>
            </a:r>
          </a:p>
          <a:p>
            <a:pPr marL="0" indent="0">
              <a:buNone/>
            </a:pPr>
            <a:endParaRPr lang="nb-NO"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2</a:t>
            </a:fld>
            <a:endParaRPr lang="nb-NO" dirty="0"/>
          </a:p>
        </p:txBody>
      </p:sp>
      <p:pic>
        <p:nvPicPr>
          <p:cNvPr id="4" name="Bilde 3"/>
          <p:cNvPicPr>
            <a:picLocks noChangeAspect="1"/>
          </p:cNvPicPr>
          <p:nvPr/>
        </p:nvPicPr>
        <p:blipFill>
          <a:blip r:embed="rId3"/>
          <a:stretch>
            <a:fillRect/>
          </a:stretch>
        </p:blipFill>
        <p:spPr>
          <a:xfrm>
            <a:off x="5097772" y="3996804"/>
            <a:ext cx="3652745" cy="2090796"/>
          </a:xfrm>
          <a:prstGeom prst="rect">
            <a:avLst/>
          </a:prstGeom>
        </p:spPr>
      </p:pic>
    </p:spTree>
    <p:extLst>
      <p:ext uri="{BB962C8B-B14F-4D97-AF65-F5344CB8AC3E}">
        <p14:creationId xmlns:p14="http://schemas.microsoft.com/office/powerpoint/2010/main" val="185097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00" y="468412"/>
            <a:ext cx="7300800" cy="1314000"/>
          </a:xfrm>
        </p:spPr>
        <p:txBody>
          <a:bodyPr>
            <a:normAutofit fontScale="90000"/>
          </a:bodyPr>
          <a:lstStyle/>
          <a:p>
            <a:r>
              <a:rPr lang="en-US" dirty="0"/>
              <a:t/>
            </a:r>
            <a:br>
              <a:rPr lang="en-US" dirty="0"/>
            </a:br>
            <a:r>
              <a:rPr lang="en-US" dirty="0"/>
              <a:t/>
            </a:r>
            <a:br>
              <a:rPr lang="en-US" dirty="0"/>
            </a:br>
            <a:r>
              <a:rPr lang="nb-NO" dirty="0"/>
              <a:t>Relevante </a:t>
            </a:r>
            <a:r>
              <a:rPr lang="nb-NO" dirty="0" smtClean="0"/>
              <a:t>rapporter/analyser/initiativer</a:t>
            </a:r>
            <a:r>
              <a:rPr lang="en-US" dirty="0"/>
              <a:t/>
            </a:r>
            <a:br>
              <a:rPr lang="en-US" dirty="0"/>
            </a:br>
            <a:endParaRPr lang="en-US" dirty="0"/>
          </a:p>
        </p:txBody>
      </p:sp>
      <p:sp>
        <p:nvSpPr>
          <p:cNvPr id="5" name="Slide Number Placeholder 4"/>
          <p:cNvSpPr>
            <a:spLocks noGrp="1"/>
          </p:cNvSpPr>
          <p:nvPr>
            <p:ph type="sldNum" sz="quarter" idx="16"/>
          </p:nvPr>
        </p:nvSpPr>
        <p:spPr/>
        <p:txBody>
          <a:bodyPr/>
          <a:lstStyle/>
          <a:p>
            <a:fld id="{0ECD7AB5-6537-4741-B594-27CBFDEE586D}" type="slidenum">
              <a:rPr lang="nb-NO" smtClean="0"/>
              <a:pPr/>
              <a:t>3</a:t>
            </a:fld>
            <a:endParaRPr lang="nb-NO" dirty="0"/>
          </a:p>
        </p:txBody>
      </p:sp>
      <p:sp>
        <p:nvSpPr>
          <p:cNvPr id="3" name="TekstSylinder 2"/>
          <p:cNvSpPr txBox="1"/>
          <p:nvPr/>
        </p:nvSpPr>
        <p:spPr>
          <a:xfrm>
            <a:off x="666453" y="1782412"/>
            <a:ext cx="7300800" cy="4016484"/>
          </a:xfrm>
          <a:prstGeom prst="rect">
            <a:avLst/>
          </a:prstGeom>
          <a:noFill/>
        </p:spPr>
        <p:txBody>
          <a:bodyPr wrap="square" rtlCol="0">
            <a:spAutoFit/>
          </a:bodyPr>
          <a:lstStyle/>
          <a:p>
            <a:r>
              <a:rPr lang="nb-NO" dirty="0"/>
              <a:t>Årsaksforhold og tiltak knyttet til hydrokarbonlekkasjer på norsk sokkel, Studien for Petroleumstilsynet av SINTEF Teknologi og samfunn 2011</a:t>
            </a:r>
            <a:endParaRPr lang="en-US" dirty="0"/>
          </a:p>
          <a:p>
            <a:r>
              <a:rPr lang="nb-NO" dirty="0"/>
              <a:t> </a:t>
            </a:r>
            <a:endParaRPr lang="en-US" dirty="0"/>
          </a:p>
          <a:p>
            <a:r>
              <a:rPr lang="nb-NO" dirty="0"/>
              <a:t>Oppfølging av selskapenes aktiviteter for å redusere HC-lekkasjer, Ptil rapport 2018</a:t>
            </a:r>
            <a:endParaRPr lang="en-US" dirty="0"/>
          </a:p>
          <a:p>
            <a:r>
              <a:rPr lang="nb-NO" dirty="0"/>
              <a:t> </a:t>
            </a:r>
            <a:endParaRPr lang="en-US" dirty="0"/>
          </a:p>
          <a:p>
            <a:r>
              <a:rPr lang="en-US" dirty="0"/>
              <a:t>OLF hydrocarbon leak reduction project - Analysis of causes of hydrocarbon leaks in 2008 – 2011, Preventor </a:t>
            </a:r>
            <a:r>
              <a:rPr lang="en-US" dirty="0" smtClean="0"/>
              <a:t>rapport</a:t>
            </a:r>
          </a:p>
          <a:p>
            <a:endParaRPr lang="nb-NO" dirty="0"/>
          </a:p>
          <a:p>
            <a:r>
              <a:rPr lang="nb-NO" dirty="0"/>
              <a:t>Oppdaterte resultater fra </a:t>
            </a:r>
            <a:r>
              <a:rPr lang="nb-NO" dirty="0" smtClean="0"/>
              <a:t>årsaksanalyse 2008 – 2015, Preventor presentasjon</a:t>
            </a:r>
          </a:p>
          <a:p>
            <a:r>
              <a:rPr lang="en-US" dirty="0"/>
              <a:t> </a:t>
            </a:r>
            <a:r>
              <a:rPr lang="nb-NO" dirty="0"/>
              <a:t> </a:t>
            </a:r>
            <a:endParaRPr lang="en-US" dirty="0"/>
          </a:p>
          <a:p>
            <a:r>
              <a:rPr lang="nb-NO" dirty="0"/>
              <a:t>RNNP 2017 </a:t>
            </a:r>
            <a:r>
              <a:rPr lang="nb-NO" dirty="0" smtClean="0"/>
              <a:t>sammendragsrapport</a:t>
            </a:r>
          </a:p>
          <a:p>
            <a:endParaRPr lang="nb-NO" dirty="0"/>
          </a:p>
          <a:p>
            <a:r>
              <a:rPr lang="nb-NO" dirty="0" smtClean="0"/>
              <a:t>UK </a:t>
            </a:r>
            <a:r>
              <a:rPr lang="nb-NO" dirty="0" err="1" smtClean="0"/>
              <a:t>Step</a:t>
            </a:r>
            <a:r>
              <a:rPr lang="nb-NO" dirty="0" smtClean="0"/>
              <a:t> </a:t>
            </a:r>
            <a:r>
              <a:rPr lang="nb-NO" dirty="0" err="1" smtClean="0"/>
              <a:t>change</a:t>
            </a:r>
            <a:r>
              <a:rPr lang="nb-NO" dirty="0" smtClean="0"/>
              <a:t> for Safety</a:t>
            </a:r>
            <a:endParaRPr lang="en-US" dirty="0"/>
          </a:p>
          <a:p>
            <a:endParaRPr lang="en-US"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965" y="4957746"/>
            <a:ext cx="3458635" cy="1163653"/>
          </a:xfrm>
          <a:prstGeom prst="rect">
            <a:avLst/>
          </a:prstGeom>
        </p:spPr>
      </p:pic>
    </p:spTree>
    <p:extLst>
      <p:ext uri="{BB962C8B-B14F-4D97-AF65-F5344CB8AC3E}">
        <p14:creationId xmlns:p14="http://schemas.microsoft.com/office/powerpoint/2010/main" val="701446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60469" y="252388"/>
            <a:ext cx="7300800" cy="1314000"/>
          </a:xfrm>
        </p:spPr>
        <p:txBody>
          <a:bodyPr/>
          <a:lstStyle/>
          <a:p>
            <a:r>
              <a:rPr lang="nb-NO" dirty="0"/>
              <a:t/>
            </a:r>
            <a:br>
              <a:rPr lang="nb-NO" dirty="0"/>
            </a:br>
            <a:r>
              <a:rPr lang="nb-NO" dirty="0"/>
              <a:t>Antall hydrokarbonlekkasjer 2000 - 2018</a:t>
            </a:r>
            <a:br>
              <a:rPr lang="nb-NO" dirty="0"/>
            </a:br>
            <a:endParaRPr lang="nb-NO" sz="1600" dirty="0"/>
          </a:p>
        </p:txBody>
      </p:sp>
      <p:pic>
        <p:nvPicPr>
          <p:cNvPr id="3" name="Bilde 2">
            <a:extLst>
              <a:ext uri="{FF2B5EF4-FFF2-40B4-BE49-F238E27FC236}">
                <a16:creationId xmlns="" xmlns:a16="http://schemas.microsoft.com/office/drawing/2014/main" id="{B271F5FA-15DD-4C75-94B3-F914E0243E41}"/>
              </a:ext>
            </a:extLst>
          </p:cNvPr>
          <p:cNvPicPr>
            <a:picLocks noChangeAspect="1"/>
          </p:cNvPicPr>
          <p:nvPr/>
        </p:nvPicPr>
        <p:blipFill>
          <a:blip r:embed="rId3"/>
          <a:stretch>
            <a:fillRect/>
          </a:stretch>
        </p:blipFill>
        <p:spPr>
          <a:xfrm>
            <a:off x="760469" y="1582531"/>
            <a:ext cx="7491628" cy="4104456"/>
          </a:xfrm>
          <a:prstGeom prst="rect">
            <a:avLst/>
          </a:prstGeom>
        </p:spPr>
      </p:pic>
    </p:spTree>
    <p:extLst>
      <p:ext uri="{BB962C8B-B14F-4D97-AF65-F5344CB8AC3E}">
        <p14:creationId xmlns:p14="http://schemas.microsoft.com/office/powerpoint/2010/main" val="251862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378421" y="205861"/>
            <a:ext cx="6552728" cy="278880"/>
          </a:xfrm>
        </p:spPr>
        <p:txBody>
          <a:bodyPr/>
          <a:lstStyle/>
          <a:p>
            <a:r>
              <a:rPr lang="nb-NO" sz="2000" dirty="0" smtClean="0"/>
              <a:t>ÅRSAKSANALYSE 2018 UMIDDELBARE årsaker </a:t>
            </a:r>
            <a:endParaRPr lang="nb-NO" sz="2000" dirty="0"/>
          </a:p>
        </p:txBody>
      </p:sp>
      <p:sp>
        <p:nvSpPr>
          <p:cNvPr id="4" name="Plassholder for lysbildenummer 3"/>
          <p:cNvSpPr>
            <a:spLocks noGrp="1"/>
          </p:cNvSpPr>
          <p:nvPr>
            <p:ph type="sldNum" sz="quarter" idx="12"/>
          </p:nvPr>
        </p:nvSpPr>
        <p:spPr/>
        <p:txBody>
          <a:bodyPr/>
          <a:lstStyle/>
          <a:p>
            <a:fld id="{0ECD7AB5-6537-4741-B594-27CBFDEE586D}" type="slidenum">
              <a:rPr lang="nb-NO" smtClean="0"/>
              <a:pPr/>
              <a:t>5</a:t>
            </a:fld>
            <a:endParaRPr lang="nb-NO"/>
          </a:p>
        </p:txBody>
      </p:sp>
      <p:pic>
        <p:nvPicPr>
          <p:cNvPr id="7" name="Bilde 6"/>
          <p:cNvPicPr>
            <a:picLocks noChangeAspect="1"/>
          </p:cNvPicPr>
          <p:nvPr/>
        </p:nvPicPr>
        <p:blipFill>
          <a:blip r:embed="rId3"/>
          <a:stretch>
            <a:fillRect/>
          </a:stretch>
        </p:blipFill>
        <p:spPr>
          <a:xfrm>
            <a:off x="522437" y="972468"/>
            <a:ext cx="7717072" cy="4945992"/>
          </a:xfrm>
          <a:prstGeom prst="rect">
            <a:avLst/>
          </a:prstGeom>
        </p:spPr>
      </p:pic>
    </p:spTree>
    <p:extLst>
      <p:ext uri="{BB962C8B-B14F-4D97-AF65-F5344CB8AC3E}">
        <p14:creationId xmlns:p14="http://schemas.microsoft.com/office/powerpoint/2010/main" val="230904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508179" y="900460"/>
            <a:ext cx="6984776" cy="504056"/>
          </a:xfrm>
        </p:spPr>
        <p:txBody>
          <a:bodyPr/>
          <a:lstStyle/>
          <a:p>
            <a:r>
              <a:rPr lang="en-US" dirty="0" smtClean="0"/>
              <a:t>- </a:t>
            </a:r>
            <a:r>
              <a:rPr lang="nb-NO" sz="2000" dirty="0" smtClean="0"/>
              <a:t>UMIDDELBARE ÅRSKAKER – Menneskelige handlinger  </a:t>
            </a:r>
            <a:endParaRPr lang="nb-NO" sz="2000" dirty="0"/>
          </a:p>
        </p:txBody>
      </p:sp>
      <p:sp>
        <p:nvSpPr>
          <p:cNvPr id="4" name="Plassholder for lysbildenummer 3"/>
          <p:cNvSpPr>
            <a:spLocks noGrp="1"/>
          </p:cNvSpPr>
          <p:nvPr>
            <p:ph type="sldNum" sz="quarter" idx="12"/>
          </p:nvPr>
        </p:nvSpPr>
        <p:spPr/>
        <p:txBody>
          <a:bodyPr/>
          <a:lstStyle/>
          <a:p>
            <a:fld id="{0ECD7AB5-6537-4741-B594-27CBFDEE586D}" type="slidenum">
              <a:rPr lang="nb-NO" smtClean="0"/>
              <a:pPr/>
              <a:t>6</a:t>
            </a:fld>
            <a:endParaRPr lang="nb-NO"/>
          </a:p>
        </p:txBody>
      </p:sp>
      <p:pic>
        <p:nvPicPr>
          <p:cNvPr id="5" name="Bilde 4"/>
          <p:cNvPicPr>
            <a:picLocks noChangeAspect="1"/>
          </p:cNvPicPr>
          <p:nvPr/>
        </p:nvPicPr>
        <p:blipFill>
          <a:blip r:embed="rId3"/>
          <a:stretch>
            <a:fillRect/>
          </a:stretch>
        </p:blipFill>
        <p:spPr>
          <a:xfrm>
            <a:off x="472031" y="1441449"/>
            <a:ext cx="7467230" cy="4641423"/>
          </a:xfrm>
          <a:prstGeom prst="rect">
            <a:avLst/>
          </a:prstGeom>
        </p:spPr>
      </p:pic>
    </p:spTree>
    <p:extLst>
      <p:ext uri="{BB962C8B-B14F-4D97-AF65-F5344CB8AC3E}">
        <p14:creationId xmlns:p14="http://schemas.microsoft.com/office/powerpoint/2010/main" val="1935992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508179" y="900460"/>
            <a:ext cx="6984776" cy="504056"/>
          </a:xfrm>
        </p:spPr>
        <p:txBody>
          <a:bodyPr/>
          <a:lstStyle/>
          <a:p>
            <a:r>
              <a:rPr lang="en-US" dirty="0" smtClean="0"/>
              <a:t>- </a:t>
            </a:r>
            <a:r>
              <a:rPr lang="nb-NO" sz="2000" dirty="0" smtClean="0"/>
              <a:t>Bakenforliggende årsaker og identifiserte tiltak</a:t>
            </a:r>
            <a:endParaRPr lang="nb-NO" sz="2000" dirty="0"/>
          </a:p>
        </p:txBody>
      </p:sp>
      <p:sp>
        <p:nvSpPr>
          <p:cNvPr id="4" name="Plassholder for lysbildenummer 3"/>
          <p:cNvSpPr>
            <a:spLocks noGrp="1"/>
          </p:cNvSpPr>
          <p:nvPr>
            <p:ph type="sldNum" sz="quarter" idx="12"/>
          </p:nvPr>
        </p:nvSpPr>
        <p:spPr/>
        <p:txBody>
          <a:bodyPr/>
          <a:lstStyle/>
          <a:p>
            <a:fld id="{0ECD7AB5-6537-4741-B594-27CBFDEE586D}" type="slidenum">
              <a:rPr lang="nb-NO" smtClean="0"/>
              <a:pPr/>
              <a:t>7</a:t>
            </a:fld>
            <a:endParaRPr lang="nb-NO"/>
          </a:p>
        </p:txBody>
      </p:sp>
      <p:pic>
        <p:nvPicPr>
          <p:cNvPr id="6" name="Bilde 5"/>
          <p:cNvPicPr>
            <a:picLocks noChangeAspect="1"/>
          </p:cNvPicPr>
          <p:nvPr/>
        </p:nvPicPr>
        <p:blipFill>
          <a:blip r:embed="rId3"/>
          <a:stretch>
            <a:fillRect/>
          </a:stretch>
        </p:blipFill>
        <p:spPr>
          <a:xfrm>
            <a:off x="0" y="1775730"/>
            <a:ext cx="8821738" cy="2941154"/>
          </a:xfrm>
          <a:prstGeom prst="rect">
            <a:avLst/>
          </a:prstGeom>
        </p:spPr>
      </p:pic>
    </p:spTree>
    <p:extLst>
      <p:ext uri="{BB962C8B-B14F-4D97-AF65-F5344CB8AC3E}">
        <p14:creationId xmlns:p14="http://schemas.microsoft.com/office/powerpoint/2010/main" val="313682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a:xfrm>
            <a:off x="2250629" y="900460"/>
            <a:ext cx="6984776" cy="504056"/>
          </a:xfrm>
        </p:spPr>
        <p:txBody>
          <a:bodyPr/>
          <a:lstStyle/>
          <a:p>
            <a:r>
              <a:rPr lang="nb-NO" sz="2000" dirty="0" smtClean="0"/>
              <a:t>DESIGN</a:t>
            </a:r>
            <a:endParaRPr lang="nb-NO" sz="2000" dirty="0"/>
          </a:p>
        </p:txBody>
      </p:sp>
      <p:sp>
        <p:nvSpPr>
          <p:cNvPr id="4" name="Plassholder for lysbildenummer 3"/>
          <p:cNvSpPr>
            <a:spLocks noGrp="1"/>
          </p:cNvSpPr>
          <p:nvPr>
            <p:ph type="sldNum" sz="quarter" idx="12"/>
          </p:nvPr>
        </p:nvSpPr>
        <p:spPr/>
        <p:txBody>
          <a:bodyPr/>
          <a:lstStyle/>
          <a:p>
            <a:fld id="{0ECD7AB5-6537-4741-B594-27CBFDEE586D}" type="slidenum">
              <a:rPr lang="nb-NO" smtClean="0"/>
              <a:pPr/>
              <a:t>8</a:t>
            </a:fld>
            <a:endParaRPr lang="nb-NO"/>
          </a:p>
        </p:txBody>
      </p:sp>
      <p:pic>
        <p:nvPicPr>
          <p:cNvPr id="2" name="Bilde 1"/>
          <p:cNvPicPr>
            <a:picLocks noChangeAspect="1"/>
          </p:cNvPicPr>
          <p:nvPr/>
        </p:nvPicPr>
        <p:blipFill>
          <a:blip r:embed="rId3"/>
          <a:stretch>
            <a:fillRect/>
          </a:stretch>
        </p:blipFill>
        <p:spPr>
          <a:xfrm>
            <a:off x="4980017" y="4068812"/>
            <a:ext cx="3854861" cy="2052588"/>
          </a:xfrm>
          <a:prstGeom prst="rect">
            <a:avLst/>
          </a:prstGeom>
        </p:spPr>
      </p:pic>
      <p:sp>
        <p:nvSpPr>
          <p:cNvPr id="6" name="TekstSylinder 5"/>
          <p:cNvSpPr txBox="1"/>
          <p:nvPr/>
        </p:nvSpPr>
        <p:spPr>
          <a:xfrm>
            <a:off x="1242517" y="1764556"/>
            <a:ext cx="5760640" cy="830997"/>
          </a:xfrm>
          <a:prstGeom prst="rect">
            <a:avLst/>
          </a:prstGeom>
          <a:noFill/>
        </p:spPr>
        <p:txBody>
          <a:bodyPr wrap="square" rtlCol="0">
            <a:spAutoFit/>
          </a:bodyPr>
          <a:lstStyle/>
          <a:p>
            <a:r>
              <a:rPr lang="nb-NO" sz="2400" dirty="0" smtClean="0"/>
              <a:t>Ca. 40% av HC lekkasjer har design som </a:t>
            </a:r>
            <a:r>
              <a:rPr lang="nb-NO" sz="2400" dirty="0" smtClean="0"/>
              <a:t>umiddelbar </a:t>
            </a:r>
            <a:r>
              <a:rPr lang="nb-NO" sz="2400" dirty="0" smtClean="0"/>
              <a:t>eller bakenforliggende årsak</a:t>
            </a:r>
            <a:endParaRPr lang="en-US" sz="2400" dirty="0"/>
          </a:p>
        </p:txBody>
      </p:sp>
    </p:spTree>
    <p:extLst>
      <p:ext uri="{BB962C8B-B14F-4D97-AF65-F5344CB8AC3E}">
        <p14:creationId xmlns:p14="http://schemas.microsoft.com/office/powerpoint/2010/main" val="2827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p:txBody>
          <a:bodyPr/>
          <a:lstStyle/>
          <a:p>
            <a:fld id="{0ECD7AB5-6537-4741-B594-27CBFDEE586D}" type="slidenum">
              <a:rPr lang="nb-NO" smtClean="0"/>
              <a:pPr/>
              <a:t>9</a:t>
            </a:fld>
            <a:endParaRPr lang="nb-NO"/>
          </a:p>
        </p:txBody>
      </p:sp>
      <p:sp>
        <p:nvSpPr>
          <p:cNvPr id="2" name="TekstSylinder 1"/>
          <p:cNvSpPr txBox="1"/>
          <p:nvPr/>
        </p:nvSpPr>
        <p:spPr>
          <a:xfrm>
            <a:off x="810469" y="5518988"/>
            <a:ext cx="6120680" cy="615553"/>
          </a:xfrm>
          <a:prstGeom prst="rect">
            <a:avLst/>
          </a:prstGeom>
          <a:noFill/>
        </p:spPr>
        <p:txBody>
          <a:bodyPr wrap="square" rtlCol="0">
            <a:spAutoFit/>
          </a:bodyPr>
          <a:lstStyle/>
          <a:p>
            <a:r>
              <a:rPr lang="nb-NO" dirty="0" smtClean="0"/>
              <a:t>Y-akse er antall HC-lekkasjer per driftsår for innretninger som hadde HC lekkasjer i perioden 2012 - 2017</a:t>
            </a:r>
            <a:endParaRPr lang="en-US" dirty="0"/>
          </a:p>
        </p:txBody>
      </p:sp>
      <p:sp>
        <p:nvSpPr>
          <p:cNvPr id="6" name="Plassholder for bunntekst 2"/>
          <p:cNvSpPr>
            <a:spLocks noGrp="1"/>
          </p:cNvSpPr>
          <p:nvPr>
            <p:ph type="ftr" sz="quarter" idx="11"/>
          </p:nvPr>
        </p:nvSpPr>
        <p:spPr>
          <a:xfrm>
            <a:off x="1314525" y="184625"/>
            <a:ext cx="5477941" cy="216000"/>
          </a:xfrm>
        </p:spPr>
        <p:txBody>
          <a:bodyPr/>
          <a:lstStyle/>
          <a:p>
            <a:r>
              <a:rPr lang="nb-NO" sz="2000" dirty="0" smtClean="0"/>
              <a:t>ÅRSAKSANALYSE 2018</a:t>
            </a:r>
          </a:p>
        </p:txBody>
      </p:sp>
      <p:pic>
        <p:nvPicPr>
          <p:cNvPr id="7" name="Bilde 6"/>
          <p:cNvPicPr>
            <a:picLocks noChangeAspect="1"/>
          </p:cNvPicPr>
          <p:nvPr/>
        </p:nvPicPr>
        <p:blipFill>
          <a:blip r:embed="rId3"/>
          <a:stretch>
            <a:fillRect/>
          </a:stretch>
        </p:blipFill>
        <p:spPr>
          <a:xfrm>
            <a:off x="306413" y="764848"/>
            <a:ext cx="7920880" cy="4764974"/>
          </a:xfrm>
          <a:prstGeom prst="rect">
            <a:avLst/>
          </a:prstGeom>
        </p:spPr>
      </p:pic>
    </p:spTree>
    <p:extLst>
      <p:ext uri="{BB962C8B-B14F-4D97-AF65-F5344CB8AC3E}">
        <p14:creationId xmlns:p14="http://schemas.microsoft.com/office/powerpoint/2010/main" val="2291539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og_PPT_mal_justert2">
  <a:themeElements>
    <a:clrScheme name="Norsk Olje &amp; Gass">
      <a:dk1>
        <a:sysClr val="windowText" lastClr="000000"/>
      </a:dk1>
      <a:lt1>
        <a:sysClr val="window" lastClr="FFFFFF"/>
      </a:lt1>
      <a:dk2>
        <a:srgbClr val="80003F"/>
      </a:dk2>
      <a:lt2>
        <a:srgbClr val="EEECE1"/>
      </a:lt2>
      <a:accent1>
        <a:srgbClr val="130C0E"/>
      </a:accent1>
      <a:accent2>
        <a:srgbClr val="80003F"/>
      </a:accent2>
      <a:accent3>
        <a:srgbClr val="709791"/>
      </a:accent3>
      <a:accent4>
        <a:srgbClr val="002439"/>
      </a:accent4>
      <a:accent5>
        <a:srgbClr val="5C3A44"/>
      </a:accent5>
      <a:accent6>
        <a:srgbClr val="60002F"/>
      </a:accent6>
      <a:hlink>
        <a:srgbClr val="0000FF"/>
      </a:hlink>
      <a:folHlink>
        <a:srgbClr val="800080"/>
      </a:folHlink>
    </a:clrScheme>
    <a:fontScheme name="Norsk olje &amp; gass - system">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ategorisering xmlns="ca9c034a-27f1-49c6-ad68-e58ac7537a05" xsi:nil="true"/>
    <ProWebTemplate xmlns="7bea5c85-413a-4c9e-991c-fc9a1625570d" xsi:nil="true"/>
    <Dokumentstatus xmlns="b5275d90-a85f-4940-8f0e-ed562cae5d07">Utkast</Dokumentstatus>
    <ProCustomerName xmlns="7bea5c85-413a-4c9e-991c-fc9a1625570d" xsi:nil="true"/>
    <ProIsClosed xmlns="7bea5c85-413a-4c9e-991c-fc9a1625570d" xsi:nil="true"/>
    <ProProjectName xmlns="7bea5c85-413a-4c9e-991c-fc9a1625570d" xsi:nil="true"/>
    <Fagområde xmlns="b5275d90-a85f-4940-8f0e-ed562cae5d07" xsi:nil="true"/>
    <Konfidensialitet xmlns="b5275d90-a85f-4940-8f0e-ed562cae5d07">Bedriftsintern</Konfidensialitet>
    <Nøkkelord xmlns="b5275d90-a85f-4940-8f0e-ed562cae5d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roactima prosjektdokument" ma:contentTypeID="0x010100A0407ED596C74006ADC7EAC26C528FDF0064B442171EAE28429C20BAAE1CBB95AE" ma:contentTypeVersion="5" ma:contentTypeDescription="" ma:contentTypeScope="" ma:versionID="0a4e54552ceea34a1d5c952341f2ba0b">
  <xsd:schema xmlns:xsd="http://www.w3.org/2001/XMLSchema" xmlns:xs="http://www.w3.org/2001/XMLSchema" xmlns:p="http://schemas.microsoft.com/office/2006/metadata/properties" xmlns:ns2="ca9c034a-27f1-49c6-ad68-e58ac7537a05" xmlns:ns3="b5275d90-a85f-4940-8f0e-ed562cae5d07" xmlns:ns4="7bea5c85-413a-4c9e-991c-fc9a1625570d" targetNamespace="http://schemas.microsoft.com/office/2006/metadata/properties" ma:root="true" ma:fieldsID="5d2bc9a9b0ce2e1a1712696e069098c3" ns2:_="" ns3:_="" ns4:_="">
    <xsd:import namespace="ca9c034a-27f1-49c6-ad68-e58ac7537a05"/>
    <xsd:import namespace="b5275d90-a85f-4940-8f0e-ed562cae5d07"/>
    <xsd:import namespace="7bea5c85-413a-4c9e-991c-fc9a1625570d"/>
    <xsd:element name="properties">
      <xsd:complexType>
        <xsd:sequence>
          <xsd:element name="documentManagement">
            <xsd:complexType>
              <xsd:all>
                <xsd:element ref="ns2:Project" minOccurs="0"/>
                <xsd:element ref="ns2:CustomerName" minOccurs="0"/>
                <xsd:element ref="ns2:CompanyName" minOccurs="0"/>
                <xsd:element ref="ns3:Fagområde" minOccurs="0"/>
                <xsd:element ref="ns2:Kategorisering" minOccurs="0"/>
                <xsd:element ref="ns3:Dokumentstatus" minOccurs="0"/>
                <xsd:element ref="ns3:Konfidensialitet" minOccurs="0"/>
                <xsd:element ref="ns3:Nøkkelord" minOccurs="0"/>
                <xsd:element ref="ns4:ProWebTemplate" minOccurs="0"/>
                <xsd:element ref="ns4:ProIsClosed" minOccurs="0"/>
                <xsd:element ref="ns4:ProCustomerName" minOccurs="0"/>
                <xsd:element ref="ns4:ProProject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9c034a-27f1-49c6-ad68-e58ac7537a05" elementFormDefault="qualified">
    <xsd:import namespace="http://schemas.microsoft.com/office/2006/documentManagement/types"/>
    <xsd:import namespace="http://schemas.microsoft.com/office/infopath/2007/PartnerControls"/>
    <xsd:element name="Project" ma:index="8" nillable="true" ma:displayName="Prosjektnummer" ma:internalName="Project" ma:readOnly="true">
      <xsd:simpleType>
        <xsd:restriction base="dms:Text">
          <xsd:maxLength value="255"/>
        </xsd:restriction>
      </xsd:simpleType>
    </xsd:element>
    <xsd:element name="CustomerName" ma:index="9" nillable="true" ma:displayName="Kunde" ma:internalName="CustomerName" ma:readOnly="true">
      <xsd:simpleType>
        <xsd:restriction base="dms:Text"/>
      </xsd:simpleType>
    </xsd:element>
    <xsd:element name="CompanyName" ma:index="10" nillable="true" ma:displayName="Firmanavn" ma:internalName="CompanyName" ma:readOnly="true">
      <xsd:simpleType>
        <xsd:restriction base="dms:Text"/>
      </xsd:simpleType>
    </xsd:element>
    <xsd:element name="Kategorisering" ma:index="12" nillable="true" ma:displayName="Kategorisering" ma:description="" ma:format="Dropdown" ma:internalName="Kategorisering">
      <xsd:simpleType>
        <xsd:restriction base="dms:Choice">
          <xsd:enumeration value="Tilbud og kontrakt"/>
          <xsd:enumeration value="Korrespondanse"/>
          <xsd:enumeration value="Teknisk informasjon"/>
          <xsd:enumeration value="Dokumenter"/>
          <xsd:enumeration value="Prosjektledelse"/>
        </xsd:restriction>
      </xsd:simpleType>
    </xsd:element>
  </xsd:schema>
  <xsd:schema xmlns:xsd="http://www.w3.org/2001/XMLSchema" xmlns:xs="http://www.w3.org/2001/XMLSchema" xmlns:dms="http://schemas.microsoft.com/office/2006/documentManagement/types" xmlns:pc="http://schemas.microsoft.com/office/infopath/2007/PartnerControls" targetNamespace="b5275d90-a85f-4940-8f0e-ed562cae5d07" elementFormDefault="qualified">
    <xsd:import namespace="http://schemas.microsoft.com/office/2006/documentManagement/types"/>
    <xsd:import namespace="http://schemas.microsoft.com/office/infopath/2007/PartnerControls"/>
    <xsd:element name="Fagområde" ma:index="11" nillable="true" ma:displayName="Fagområde" ma:description="" ma:format="Dropdown" ma:internalName="Fagomr_x00e5_de">
      <xsd:simpleType>
        <xsd:restriction base="dms:Choice">
          <xsd:enumeration value="Styringssystem"/>
          <xsd:enumeration value="Risikostyring"/>
          <xsd:enumeration value="Beredskap"/>
          <xsd:enumeration value="HR og Kompetansestyring"/>
          <xsd:enumeration value="Granskning"/>
          <xsd:enumeration value="Tilsyn/revisjon"/>
          <xsd:enumeration value="Teknisk sikkerhet"/>
          <xsd:enumeration value="Kultur og organisasjon"/>
          <xsd:enumeration value="Boring og brønn"/>
          <xsd:enumeration value="Media og kommunikasjon"/>
          <xsd:enumeration value="Kurs og opplæring"/>
          <xsd:enumeration value="Prosjektledelse/ -støtte"/>
          <xsd:enumeration value="Endringsledelse"/>
          <xsd:enumeration value="Ytre Miljø"/>
          <xsd:enumeration value="Helse &amp; Arbeidsmiljø"/>
          <xsd:enumeration value="Generell HMS Støtte"/>
          <xsd:enumeration value="Proactima administrasjon"/>
          <xsd:enumeration value="Yrkeshygiene"/>
        </xsd:restriction>
      </xsd:simpleType>
    </xsd:element>
    <xsd:element name="Dokumentstatus" ma:index="13" nillable="true" ma:displayName="Dokumentstatus" ma:default="Utkast" ma:description="" ma:format="Dropdown" ma:internalName="Dokumentstatus">
      <xsd:simpleType>
        <xsd:restriction base="dms:Choice">
          <xsd:enumeration value="Utkast"/>
          <xsd:enumeration value="Gjennomført QA"/>
          <xsd:enumeration value="Endelig"/>
        </xsd:restriction>
      </xsd:simpleType>
    </xsd:element>
    <xsd:element name="Konfidensialitet" ma:index="14" nillable="true" ma:displayName="Konfidensialitet" ma:default="Bedriftsintern" ma:description="" ma:format="Dropdown" ma:internalName="Konfidensialitet">
      <xsd:simpleType>
        <xsd:restriction base="dms:Choice">
          <xsd:enumeration value="Åpen"/>
          <xsd:enumeration value="Bedriftsintern"/>
          <xsd:enumeration value="Fortrolig"/>
        </xsd:restriction>
      </xsd:simpleType>
    </xsd:element>
    <xsd:element name="Nøkkelord" ma:index="15" nillable="true" ma:displayName="Nøkkelord" ma:description="" ma:internalName="N_x00f8_kkelor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ea5c85-413a-4c9e-991c-fc9a1625570d" elementFormDefault="qualified">
    <xsd:import namespace="http://schemas.microsoft.com/office/2006/documentManagement/types"/>
    <xsd:import namespace="http://schemas.microsoft.com/office/infopath/2007/PartnerControls"/>
    <xsd:element name="ProWebTemplate" ma:index="16" nillable="true" ma:displayName="Web type" ma:description="Felt brukt av EventReciver - dokument får informasjon om hvilken web type dokumentet ligger i" ma:internalName="ProWebTemplate">
      <xsd:simpleType>
        <xsd:restriction base="dms:Text"/>
      </xsd:simpleType>
    </xsd:element>
    <xsd:element name="ProIsClosed" ma:index="17" nillable="true" ma:displayName="Er Lukket" ma:description="Felt brukt av EventReciver - dokument får informasjon om dokumentet ligger i lukket web" ma:internalName="ProIsClosed">
      <xsd:simpleType>
        <xsd:restriction base="dms:Boolean"/>
      </xsd:simpleType>
    </xsd:element>
    <xsd:element name="ProCustomerName" ma:index="18" nillable="true" ma:displayName="Kunde" ma:description="Felt brukt av EventReciver - dokument får informasjon om hvilken kunde dokumentet er knyttet til" ma:internalName="ProCustomerName">
      <xsd:simpleType>
        <xsd:restriction base="dms:Text"/>
      </xsd:simpleType>
    </xsd:element>
    <xsd:element name="ProProjectName" ma:index="19" nillable="true" ma:displayName="Prosjekt" ma:description="Felt brukt av EventReciver - dokument får informasjon om hvilket prosjekt dokumentet er knyttet til" ma:internalName="ProProjec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66AFC0-B42E-468E-B439-6D1E9049FDC0}">
  <ds:schemaRefs>
    <ds:schemaRef ds:uri="http://schemas.microsoft.com/office/2006/documentManagement/types"/>
    <ds:schemaRef ds:uri="http://schemas.openxmlformats.org/package/2006/metadata/core-properties"/>
    <ds:schemaRef ds:uri="http://schemas.microsoft.com/office/infopath/2007/PartnerControls"/>
    <ds:schemaRef ds:uri="7bea5c85-413a-4c9e-991c-fc9a1625570d"/>
    <ds:schemaRef ds:uri="http://www.w3.org/XML/1998/namespace"/>
    <ds:schemaRef ds:uri="http://purl.org/dc/dcmitype/"/>
    <ds:schemaRef ds:uri="http://purl.org/dc/terms/"/>
    <ds:schemaRef ds:uri="http://purl.org/dc/elements/1.1/"/>
    <ds:schemaRef ds:uri="b5275d90-a85f-4940-8f0e-ed562cae5d07"/>
    <ds:schemaRef ds:uri="ca9c034a-27f1-49c6-ad68-e58ac7537a05"/>
    <ds:schemaRef ds:uri="http://schemas.microsoft.com/office/2006/metadata/properties"/>
  </ds:schemaRefs>
</ds:datastoreItem>
</file>

<file path=customXml/itemProps2.xml><?xml version="1.0" encoding="utf-8"?>
<ds:datastoreItem xmlns:ds="http://schemas.openxmlformats.org/officeDocument/2006/customXml" ds:itemID="{4BCE08BD-86AC-4BE1-9FC8-C96B0E4FCE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9c034a-27f1-49c6-ad68-e58ac7537a05"/>
    <ds:schemaRef ds:uri="b5275d90-a85f-4940-8f0e-ed562cae5d07"/>
    <ds:schemaRef ds:uri="7bea5c85-413a-4c9e-991c-fc9a162557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57E67A-2588-49C9-97B1-7A6063BCC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Norog_PPT_mal</Template>
  <TotalTime>33587</TotalTime>
  <Words>1840</Words>
  <Application>Microsoft Office PowerPoint</Application>
  <PresentationFormat>Egendefinert</PresentationFormat>
  <Paragraphs>226</Paragraphs>
  <Slides>18</Slides>
  <Notes>17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Cambria</vt:lpstr>
      <vt:lpstr>Times New Roman</vt:lpstr>
      <vt:lpstr>Norog_PPT_mal_justert2</vt:lpstr>
      <vt:lpstr> Årsaksanalyse  HC-Lekkasjer 2012 - 2017</vt:lpstr>
      <vt:lpstr>Bakgrunn  </vt:lpstr>
      <vt:lpstr>  Relevante rapporter/analyser/initiativer </vt:lpstr>
      <vt:lpstr> Antall hydrokarbonlekkasjer 2000 - 2018 </vt:lpstr>
      <vt:lpstr>PowerPoint-presentasjon</vt:lpstr>
      <vt:lpstr>PowerPoint-presentasjon</vt:lpstr>
      <vt:lpstr>PowerPoint-presentasjon</vt:lpstr>
      <vt:lpstr>PowerPoint-presentasjon</vt:lpstr>
      <vt:lpstr>PowerPoint-presentasjon</vt:lpstr>
      <vt:lpstr>PowerPoint-presentasjon</vt:lpstr>
      <vt:lpstr>PowerPoint-presentasjon</vt:lpstr>
      <vt:lpstr>  Utfordringene for petroleums industrien - SINTEF rapport 2011</vt:lpstr>
      <vt:lpstr>  Ptil - Oppfølging av selskaps aktiviteter for å redusere HC-lekkasjer </vt:lpstr>
      <vt:lpstr>  Observasjoner fra Ptil studie</vt:lpstr>
      <vt:lpstr>  Step Change for Safety - UK</vt:lpstr>
      <vt:lpstr>  Anbefalinger fra årsaksanalysen 2012 - 2017</vt:lpstr>
      <vt:lpstr>  Anbefalinger fra årsaksanalysen 2012 – 2017  (forts.)</vt:lpstr>
      <vt:lpstr>  Veien videre</vt:lpstr>
    </vt:vector>
  </TitlesOfParts>
  <Company>NOROG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Øystein Joranger</dc:creator>
  <dc:description>Template by addpoint.no</dc:description>
  <cp:lastModifiedBy>Dick</cp:lastModifiedBy>
  <cp:revision>109</cp:revision>
  <dcterms:created xsi:type="dcterms:W3CDTF">2015-11-17T11:46:48Z</dcterms:created>
  <dcterms:modified xsi:type="dcterms:W3CDTF">2019-04-03T06:15:50Z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0x010100A0407ED596C74006ADC7EAC26C528FDF0064B442171EAE28429C20BAAE1CBB95AE</vt:lpwstr>
  </property>
</Properties>
</file>