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app.xml" ContentType="application/vnd.openxmlformats-officedocument.extended-properties+xml"/>
  <Override PartName="/docMetadata/LabelInfo.xml" ContentType="application/vnd.ms-office.classificationlabel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7" r:id="rId6"/>
    <p:sldId id="258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nb-N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14" y="4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6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customXml" Target="../customXml/item5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1F1BF43-2CC2-4C65-8250-EAD9E1F4F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F702C-45FB-4CF6-A79A-C81D1B66A4A5}" type="datetimeFigureOut">
              <a:rPr lang="nb-NO"/>
              <a:pPr>
                <a:defRPr/>
              </a:pPr>
              <a:t>09.12.2025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DD15F87-E2FF-4284-A253-B89F724BA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2654B95-E633-4C8B-83F6-E75B89BA5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70383-5A46-4050-9197-4E45A2B5071B}" type="slidenum">
              <a:rPr lang="nb-NO" altLang="en-US"/>
              <a:pPr>
                <a:defRPr/>
              </a:pPr>
              <a:t>‹#›</a:t>
            </a:fld>
            <a:endParaRPr lang="nb-NO" altLang="en-US"/>
          </a:p>
        </p:txBody>
      </p:sp>
    </p:spTree>
    <p:extLst>
      <p:ext uri="{BB962C8B-B14F-4D97-AF65-F5344CB8AC3E}">
        <p14:creationId xmlns:p14="http://schemas.microsoft.com/office/powerpoint/2010/main" val="1175616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C157EEC-C1B3-4F43-939C-F704E5F2C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7FDEC-8E62-4D05-9DDA-C0CB90E05C12}" type="datetimeFigureOut">
              <a:rPr lang="nb-NO"/>
              <a:pPr>
                <a:defRPr/>
              </a:pPr>
              <a:t>09.12.2025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49700D4-DC06-4E4C-8149-05DC4FA49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E41CC8A-C92A-474B-A48B-1A10F9192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F7CD56-6329-4E58-B46B-BD6DA162E514}" type="slidenum">
              <a:rPr lang="nb-NO" altLang="en-US"/>
              <a:pPr>
                <a:defRPr/>
              </a:pPr>
              <a:t>‹#›</a:t>
            </a:fld>
            <a:endParaRPr lang="nb-NO" altLang="en-US"/>
          </a:p>
        </p:txBody>
      </p:sp>
    </p:spTree>
    <p:extLst>
      <p:ext uri="{BB962C8B-B14F-4D97-AF65-F5344CB8AC3E}">
        <p14:creationId xmlns:p14="http://schemas.microsoft.com/office/powerpoint/2010/main" val="1327122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D44F4B1-55A7-43E9-929A-006585E4D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B22CB-CA76-4660-A825-CAEFAA344D9C}" type="datetimeFigureOut">
              <a:rPr lang="nb-NO"/>
              <a:pPr>
                <a:defRPr/>
              </a:pPr>
              <a:t>09.12.2025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CE9FD91-2727-4717-A3A6-0172CBFE1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91E213A-FB72-4A76-853B-20C10DFB6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1C84D-062C-45A4-8872-4C07E18736C4}" type="slidenum">
              <a:rPr lang="nb-NO" altLang="en-US"/>
              <a:pPr>
                <a:defRPr/>
              </a:pPr>
              <a:t>‹#›</a:t>
            </a:fld>
            <a:endParaRPr lang="nb-NO" altLang="en-US"/>
          </a:p>
        </p:txBody>
      </p:sp>
    </p:spTree>
    <p:extLst>
      <p:ext uri="{BB962C8B-B14F-4D97-AF65-F5344CB8AC3E}">
        <p14:creationId xmlns:p14="http://schemas.microsoft.com/office/powerpoint/2010/main" val="1932231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C6195F6-3FEC-462E-B6C3-A61D8D6EC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590E2-6760-475C-93A5-1B833A3056DC}" type="datetimeFigureOut">
              <a:rPr lang="nb-NO"/>
              <a:pPr>
                <a:defRPr/>
              </a:pPr>
              <a:t>09.12.2025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9F0CC35-3C22-43CA-ACFF-D4E25B95D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FFD7F0F-3EAD-4021-926A-2A92F55E4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81D58F-8ECB-4EC7-BE5A-24DAE58BBF56}" type="slidenum">
              <a:rPr lang="nb-NO" altLang="en-US"/>
              <a:pPr>
                <a:defRPr/>
              </a:pPr>
              <a:t>‹#›</a:t>
            </a:fld>
            <a:endParaRPr lang="nb-NO" altLang="en-US"/>
          </a:p>
        </p:txBody>
      </p:sp>
    </p:spTree>
    <p:extLst>
      <p:ext uri="{BB962C8B-B14F-4D97-AF65-F5344CB8AC3E}">
        <p14:creationId xmlns:p14="http://schemas.microsoft.com/office/powerpoint/2010/main" val="3693525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C7D9D8E-9169-427A-BBF3-EA759253C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B6046-12E1-4425-AAD6-0B098C20BA08}" type="datetimeFigureOut">
              <a:rPr lang="nb-NO"/>
              <a:pPr>
                <a:defRPr/>
              </a:pPr>
              <a:t>09.12.2025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136E1B5-C66C-4D63-98A4-BC78AF78E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66BA9CA-FDB1-4A4A-A2D0-048279A34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D7FFB-1269-4118-B8BC-348CDF4C3C5D}" type="slidenum">
              <a:rPr lang="nb-NO" altLang="en-US"/>
              <a:pPr>
                <a:defRPr/>
              </a:pPr>
              <a:t>‹#›</a:t>
            </a:fld>
            <a:endParaRPr lang="nb-NO" altLang="en-US"/>
          </a:p>
        </p:txBody>
      </p:sp>
    </p:spTree>
    <p:extLst>
      <p:ext uri="{BB962C8B-B14F-4D97-AF65-F5344CB8AC3E}">
        <p14:creationId xmlns:p14="http://schemas.microsoft.com/office/powerpoint/2010/main" val="560241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3">
            <a:extLst>
              <a:ext uri="{FF2B5EF4-FFF2-40B4-BE49-F238E27FC236}">
                <a16:creationId xmlns:a16="http://schemas.microsoft.com/office/drawing/2014/main" id="{1E12F05F-5869-42BC-A5A7-2398C9EA9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4D60F-5E42-46E3-8AD3-CD552EEB0D31}" type="datetimeFigureOut">
              <a:rPr lang="nb-NO"/>
              <a:pPr>
                <a:defRPr/>
              </a:pPr>
              <a:t>09.12.2025</a:t>
            </a:fld>
            <a:endParaRPr lang="nb-NO"/>
          </a:p>
        </p:txBody>
      </p:sp>
      <p:sp>
        <p:nvSpPr>
          <p:cNvPr id="6" name="Plassholder for bunntekst 4">
            <a:extLst>
              <a:ext uri="{FF2B5EF4-FFF2-40B4-BE49-F238E27FC236}">
                <a16:creationId xmlns:a16="http://schemas.microsoft.com/office/drawing/2014/main" id="{551E4BD4-26EA-494F-A8FB-D8DA771DB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>
            <a:extLst>
              <a:ext uri="{FF2B5EF4-FFF2-40B4-BE49-F238E27FC236}">
                <a16:creationId xmlns:a16="http://schemas.microsoft.com/office/drawing/2014/main" id="{F928922A-464D-44F7-8D73-5C4E3E2E5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8E9DE-4531-4FA1-B6C9-150C5E22D729}" type="slidenum">
              <a:rPr lang="nb-NO" altLang="en-US"/>
              <a:pPr>
                <a:defRPr/>
              </a:pPr>
              <a:t>‹#›</a:t>
            </a:fld>
            <a:endParaRPr lang="nb-NO" altLang="en-US"/>
          </a:p>
        </p:txBody>
      </p:sp>
    </p:spTree>
    <p:extLst>
      <p:ext uri="{BB962C8B-B14F-4D97-AF65-F5344CB8AC3E}">
        <p14:creationId xmlns:p14="http://schemas.microsoft.com/office/powerpoint/2010/main" val="3213003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3">
            <a:extLst>
              <a:ext uri="{FF2B5EF4-FFF2-40B4-BE49-F238E27FC236}">
                <a16:creationId xmlns:a16="http://schemas.microsoft.com/office/drawing/2014/main" id="{62B59875-5F57-4D7B-A519-DC6C452ED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661FDF-6DB6-46E3-AD80-BDE7EF5465F1}" type="datetimeFigureOut">
              <a:rPr lang="nb-NO"/>
              <a:pPr>
                <a:defRPr/>
              </a:pPr>
              <a:t>09.12.2025</a:t>
            </a:fld>
            <a:endParaRPr lang="nb-NO"/>
          </a:p>
        </p:txBody>
      </p:sp>
      <p:sp>
        <p:nvSpPr>
          <p:cNvPr id="8" name="Plassholder for bunntekst 4">
            <a:extLst>
              <a:ext uri="{FF2B5EF4-FFF2-40B4-BE49-F238E27FC236}">
                <a16:creationId xmlns:a16="http://schemas.microsoft.com/office/drawing/2014/main" id="{70BD5AC3-8509-4394-9758-9C4F508D7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" name="Plassholder for lysbildenummer 5">
            <a:extLst>
              <a:ext uri="{FF2B5EF4-FFF2-40B4-BE49-F238E27FC236}">
                <a16:creationId xmlns:a16="http://schemas.microsoft.com/office/drawing/2014/main" id="{789B0572-1253-4A73-994B-4D1BA3202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568A12-C56B-4E1F-B4C4-CA3BB253355F}" type="slidenum">
              <a:rPr lang="nb-NO" altLang="en-US"/>
              <a:pPr>
                <a:defRPr/>
              </a:pPr>
              <a:t>‹#›</a:t>
            </a:fld>
            <a:endParaRPr lang="nb-NO" altLang="en-US"/>
          </a:p>
        </p:txBody>
      </p:sp>
    </p:spTree>
    <p:extLst>
      <p:ext uri="{BB962C8B-B14F-4D97-AF65-F5344CB8AC3E}">
        <p14:creationId xmlns:p14="http://schemas.microsoft.com/office/powerpoint/2010/main" val="3218787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3">
            <a:extLst>
              <a:ext uri="{FF2B5EF4-FFF2-40B4-BE49-F238E27FC236}">
                <a16:creationId xmlns:a16="http://schemas.microsoft.com/office/drawing/2014/main" id="{39FEFE7F-3D7C-4095-8312-599D3CE6D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A4CE41-430F-4351-91A9-150708155CD2}" type="datetimeFigureOut">
              <a:rPr lang="nb-NO"/>
              <a:pPr>
                <a:defRPr/>
              </a:pPr>
              <a:t>09.12.2025</a:t>
            </a:fld>
            <a:endParaRPr lang="nb-NO"/>
          </a:p>
        </p:txBody>
      </p:sp>
      <p:sp>
        <p:nvSpPr>
          <p:cNvPr id="4" name="Plassholder for bunntekst 4">
            <a:extLst>
              <a:ext uri="{FF2B5EF4-FFF2-40B4-BE49-F238E27FC236}">
                <a16:creationId xmlns:a16="http://schemas.microsoft.com/office/drawing/2014/main" id="{F34C830F-CA21-4322-AA60-CE3EDC7A9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5" name="Plassholder for lysbildenummer 5">
            <a:extLst>
              <a:ext uri="{FF2B5EF4-FFF2-40B4-BE49-F238E27FC236}">
                <a16:creationId xmlns:a16="http://schemas.microsoft.com/office/drawing/2014/main" id="{A9381C2F-729F-4085-9083-A8820D61B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9BC504-9004-43AD-9057-23EBF4FDE9FC}" type="slidenum">
              <a:rPr lang="nb-NO" altLang="en-US"/>
              <a:pPr>
                <a:defRPr/>
              </a:pPr>
              <a:t>‹#›</a:t>
            </a:fld>
            <a:endParaRPr lang="nb-NO" altLang="en-US"/>
          </a:p>
        </p:txBody>
      </p:sp>
    </p:spTree>
    <p:extLst>
      <p:ext uri="{BB962C8B-B14F-4D97-AF65-F5344CB8AC3E}">
        <p14:creationId xmlns:p14="http://schemas.microsoft.com/office/powerpoint/2010/main" val="273242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3">
            <a:extLst>
              <a:ext uri="{FF2B5EF4-FFF2-40B4-BE49-F238E27FC236}">
                <a16:creationId xmlns:a16="http://schemas.microsoft.com/office/drawing/2014/main" id="{753BED01-F6D2-4538-8148-C08CD0C38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649C86-D6E2-4D72-9D9E-C8F4029B0F0C}" type="datetimeFigureOut">
              <a:rPr lang="nb-NO"/>
              <a:pPr>
                <a:defRPr/>
              </a:pPr>
              <a:t>09.12.2025</a:t>
            </a:fld>
            <a:endParaRPr lang="nb-NO"/>
          </a:p>
        </p:txBody>
      </p:sp>
      <p:sp>
        <p:nvSpPr>
          <p:cNvPr id="3" name="Plassholder for bunntekst 4">
            <a:extLst>
              <a:ext uri="{FF2B5EF4-FFF2-40B4-BE49-F238E27FC236}">
                <a16:creationId xmlns:a16="http://schemas.microsoft.com/office/drawing/2014/main" id="{F904B86A-E851-4CDC-BEAD-D088E18AC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4" name="Plassholder for lysbildenummer 5">
            <a:extLst>
              <a:ext uri="{FF2B5EF4-FFF2-40B4-BE49-F238E27FC236}">
                <a16:creationId xmlns:a16="http://schemas.microsoft.com/office/drawing/2014/main" id="{39DC31C2-EEA8-487D-9D71-C5D6CCFCE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0EE75-1A51-4A3B-8788-82148F0A4EE6}" type="slidenum">
              <a:rPr lang="nb-NO" altLang="en-US"/>
              <a:pPr>
                <a:defRPr/>
              </a:pPr>
              <a:t>‹#›</a:t>
            </a:fld>
            <a:endParaRPr lang="nb-NO" altLang="en-US"/>
          </a:p>
        </p:txBody>
      </p:sp>
    </p:spTree>
    <p:extLst>
      <p:ext uri="{BB962C8B-B14F-4D97-AF65-F5344CB8AC3E}">
        <p14:creationId xmlns:p14="http://schemas.microsoft.com/office/powerpoint/2010/main" val="66991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3">
            <a:extLst>
              <a:ext uri="{FF2B5EF4-FFF2-40B4-BE49-F238E27FC236}">
                <a16:creationId xmlns:a16="http://schemas.microsoft.com/office/drawing/2014/main" id="{FD81F8AB-538B-4743-80D0-A4446BFC2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7B1D7A-F94E-4E96-BFC4-AE0FE0564CFB}" type="datetimeFigureOut">
              <a:rPr lang="nb-NO"/>
              <a:pPr>
                <a:defRPr/>
              </a:pPr>
              <a:t>09.12.2025</a:t>
            </a:fld>
            <a:endParaRPr lang="nb-NO"/>
          </a:p>
        </p:txBody>
      </p:sp>
      <p:sp>
        <p:nvSpPr>
          <p:cNvPr id="6" name="Plassholder for bunntekst 4">
            <a:extLst>
              <a:ext uri="{FF2B5EF4-FFF2-40B4-BE49-F238E27FC236}">
                <a16:creationId xmlns:a16="http://schemas.microsoft.com/office/drawing/2014/main" id="{25021BFA-07D3-49A6-A21C-842BF1ABA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>
            <a:extLst>
              <a:ext uri="{FF2B5EF4-FFF2-40B4-BE49-F238E27FC236}">
                <a16:creationId xmlns:a16="http://schemas.microsoft.com/office/drawing/2014/main" id="{ACF79D5A-2DB2-429D-90C1-CB743F6B8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529D9-9D02-4DB6-9CF3-3C7FB5474111}" type="slidenum">
              <a:rPr lang="nb-NO" altLang="en-US"/>
              <a:pPr>
                <a:defRPr/>
              </a:pPr>
              <a:t>‹#›</a:t>
            </a:fld>
            <a:endParaRPr lang="nb-NO" altLang="en-US"/>
          </a:p>
        </p:txBody>
      </p:sp>
    </p:spTree>
    <p:extLst>
      <p:ext uri="{BB962C8B-B14F-4D97-AF65-F5344CB8AC3E}">
        <p14:creationId xmlns:p14="http://schemas.microsoft.com/office/powerpoint/2010/main" val="4205174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b-NO" noProof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3">
            <a:extLst>
              <a:ext uri="{FF2B5EF4-FFF2-40B4-BE49-F238E27FC236}">
                <a16:creationId xmlns:a16="http://schemas.microsoft.com/office/drawing/2014/main" id="{42637E9C-5652-448B-92C3-AA8D24349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B0FE0-C4C0-4F87-8703-5D628260BC0B}" type="datetimeFigureOut">
              <a:rPr lang="nb-NO"/>
              <a:pPr>
                <a:defRPr/>
              </a:pPr>
              <a:t>09.12.2025</a:t>
            </a:fld>
            <a:endParaRPr lang="nb-NO"/>
          </a:p>
        </p:txBody>
      </p:sp>
      <p:sp>
        <p:nvSpPr>
          <p:cNvPr id="6" name="Plassholder for bunntekst 4">
            <a:extLst>
              <a:ext uri="{FF2B5EF4-FFF2-40B4-BE49-F238E27FC236}">
                <a16:creationId xmlns:a16="http://schemas.microsoft.com/office/drawing/2014/main" id="{C18D4C6F-5C14-428B-BE75-EC18760A9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7" name="Plassholder for lysbildenummer 5">
            <a:extLst>
              <a:ext uri="{FF2B5EF4-FFF2-40B4-BE49-F238E27FC236}">
                <a16:creationId xmlns:a16="http://schemas.microsoft.com/office/drawing/2014/main" id="{8E53FC40-67B6-463C-B90D-E9C9D3D27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C7295-C50A-4B7F-913F-DAFD934931F2}" type="slidenum">
              <a:rPr lang="nb-NO" altLang="en-US"/>
              <a:pPr>
                <a:defRPr/>
              </a:pPr>
              <a:t>‹#›</a:t>
            </a:fld>
            <a:endParaRPr lang="nb-NO" altLang="en-US"/>
          </a:p>
        </p:txBody>
      </p:sp>
    </p:spTree>
    <p:extLst>
      <p:ext uri="{BB962C8B-B14F-4D97-AF65-F5344CB8AC3E}">
        <p14:creationId xmlns:p14="http://schemas.microsoft.com/office/powerpoint/2010/main" val="286559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ssholder for tittel 1">
            <a:extLst>
              <a:ext uri="{FF2B5EF4-FFF2-40B4-BE49-F238E27FC236}">
                <a16:creationId xmlns:a16="http://schemas.microsoft.com/office/drawing/2014/main" id="{D6CA08DD-485E-4BAD-AEF2-EB8F5552525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en-US"/>
              <a:t>Klikk for å redigere tittelstil</a:t>
            </a:r>
          </a:p>
        </p:txBody>
      </p:sp>
      <p:sp>
        <p:nvSpPr>
          <p:cNvPr id="1027" name="Plassholder for tekst 2">
            <a:extLst>
              <a:ext uri="{FF2B5EF4-FFF2-40B4-BE49-F238E27FC236}">
                <a16:creationId xmlns:a16="http://schemas.microsoft.com/office/drawing/2014/main" id="{0E476683-797F-4D0B-B8A3-4288252A5C3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altLang="en-US"/>
              <a:t>Rediger tekststiler i malen</a:t>
            </a:r>
          </a:p>
          <a:p>
            <a:pPr lvl="1"/>
            <a:r>
              <a:rPr lang="nb-NO" altLang="en-US"/>
              <a:t>Andre nivå</a:t>
            </a:r>
          </a:p>
          <a:p>
            <a:pPr lvl="2"/>
            <a:r>
              <a:rPr lang="nb-NO" altLang="en-US"/>
              <a:t>Tredje nivå</a:t>
            </a:r>
          </a:p>
          <a:p>
            <a:pPr lvl="3"/>
            <a:r>
              <a:rPr lang="nb-NO" altLang="en-US"/>
              <a:t>Fjerde nivå</a:t>
            </a:r>
          </a:p>
          <a:p>
            <a:pPr lvl="4"/>
            <a:r>
              <a:rPr lang="nb-NO" altLang="en-US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D091FCDC-1FBA-4516-BAA1-6C50886A2D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9B9B6E5-9A8C-4195-964F-EE3D1D5E0EE0}" type="datetimeFigureOut">
              <a:rPr lang="nb-NO"/>
              <a:pPr>
                <a:defRPr/>
              </a:pPr>
              <a:t>09.12.2025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82FE4CB-22A0-4373-88D0-B8C4C01EEA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57384B4-BBB5-49A4-89AA-1928B449A9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970960B-FCAF-4566-B38C-FD8297EFEE14}" type="slidenum">
              <a:rPr lang="nb-NO" altLang="en-US"/>
              <a:pPr>
                <a:defRPr/>
              </a:pPr>
              <a:t>‹#›</a:t>
            </a:fld>
            <a:endParaRPr lang="nb-NO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E07689F-3306-494F-8FD5-9693B066B3C6}"/>
              </a:ext>
            </a:extLst>
          </p:cNvPr>
          <p:cNvSpPr/>
          <p:nvPr/>
        </p:nvSpPr>
        <p:spPr>
          <a:xfrm>
            <a:off x="1524000" y="0"/>
            <a:ext cx="9144000" cy="685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99" dirty="0" err="1">
              <a:solidFill>
                <a:schemeClr val="tx1"/>
              </a:solidFill>
            </a:endParaRP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5B2BFD9C-4A3A-4A8A-8839-1B74C994E9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538" y="292100"/>
            <a:ext cx="8501062" cy="533400"/>
          </a:xfrm>
        </p:spPr>
        <p:txBody>
          <a:bodyPr/>
          <a:lstStyle/>
          <a:p>
            <a:pPr eaLnBrk="1" hangingPunct="1"/>
            <a:r>
              <a:rPr lang="en-GB" altLang="en-US" sz="2800">
                <a:solidFill>
                  <a:schemeClr val="bg1"/>
                </a:solidFill>
              </a:rPr>
              <a:t>  </a:t>
            </a:r>
            <a:r>
              <a:rPr lang="en-GB" altLang="en-US" sz="2800"/>
              <a:t>         Well control incident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33C02C0E-4290-42C4-BC95-E849AFCCD0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563" y="2200275"/>
            <a:ext cx="4689475" cy="16922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180975" indent="-1809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80975" indent="-180975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Operation with course of events: </a:t>
            </a:r>
          </a:p>
          <a:p>
            <a:pPr lvl="1"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</a:pPr>
            <a:r>
              <a:rPr lang="en-GB" altLang="en-US" sz="1000">
                <a:latin typeface="Arial" panose="020B0604020202020204" pitchFamily="34" charset="0"/>
              </a:rPr>
              <a:t>Event description……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4055F4BD-4FEF-4212-BE32-45F446BB3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563" y="3938588"/>
            <a:ext cx="4689475" cy="9540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182563" indent="-18256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Reason for events:</a:t>
            </a:r>
          </a:p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</a:pPr>
            <a:r>
              <a:rPr lang="en-GB" altLang="en-US" sz="1000">
                <a:latin typeface="Arial" panose="020B0604020202020204" pitchFamily="34" charset="0"/>
              </a:rPr>
              <a:t>Free text evaluation</a:t>
            </a:r>
            <a:endParaRPr lang="en-GB" altLang="en-US" sz="1000" b="1">
              <a:latin typeface="Arial" panose="020B0604020202020204" pitchFamily="34" charset="0"/>
            </a:endParaRPr>
          </a:p>
        </p:txBody>
      </p:sp>
      <p:sp>
        <p:nvSpPr>
          <p:cNvPr id="2054" name="Rectangle 7">
            <a:extLst>
              <a:ext uri="{FF2B5EF4-FFF2-40B4-BE49-F238E27FC236}">
                <a16:creationId xmlns:a16="http://schemas.microsoft.com/office/drawing/2014/main" id="{663CBC05-C584-44BC-8AE6-ED35A39942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563" y="4938713"/>
            <a:ext cx="4689475" cy="7969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180975" indent="-1809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Tx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Lessons Learned:</a:t>
            </a:r>
          </a:p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</a:pPr>
            <a:r>
              <a:rPr lang="nb-NO" altLang="en-US" sz="1000">
                <a:latin typeface="Arial" panose="020B0604020202020204" pitchFamily="34" charset="0"/>
              </a:rPr>
              <a:t>Free text evaluation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2055" name="Rectangle 9">
            <a:extLst>
              <a:ext uri="{FF2B5EF4-FFF2-40B4-BE49-F238E27FC236}">
                <a16:creationId xmlns:a16="http://schemas.microsoft.com/office/drawing/2014/main" id="{F131574E-795E-44C8-B648-4C1E28E7C5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363" y="1397000"/>
            <a:ext cx="4029075" cy="26987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Impact: </a:t>
            </a:r>
            <a:r>
              <a:rPr lang="en-US" altLang="en-US" sz="1000">
                <a:latin typeface="Arial" panose="020B0604020202020204" pitchFamily="34" charset="0"/>
              </a:rPr>
              <a:t>Lost time, HC release, etc…:</a:t>
            </a:r>
            <a:endParaRPr lang="en-US" altLang="en-US" sz="1000" b="1">
              <a:latin typeface="Arial" panose="020B0604020202020204" pitchFamily="34" charset="0"/>
            </a:endParaRPr>
          </a:p>
        </p:txBody>
      </p:sp>
      <p:sp>
        <p:nvSpPr>
          <p:cNvPr id="2056" name="Rectangle 8">
            <a:extLst>
              <a:ext uri="{FF2B5EF4-FFF2-40B4-BE49-F238E27FC236}">
                <a16:creationId xmlns:a16="http://schemas.microsoft.com/office/drawing/2014/main" id="{20436C8B-A08B-469A-AD0F-A8B5D03E6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56363" y="800100"/>
            <a:ext cx="4029075" cy="5556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tIns="72000" bIns="72000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Well control incident category</a:t>
            </a:r>
            <a:r>
              <a:rPr lang="en-GB" altLang="en-US" sz="1000">
                <a:latin typeface="Arial" panose="020B0604020202020204" pitchFamily="34" charset="0"/>
              </a:rPr>
              <a:t>: ………………………………………</a:t>
            </a:r>
            <a:endParaRPr lang="en-GB" altLang="en-US" sz="1000" b="1">
              <a:solidFill>
                <a:srgbClr val="008000"/>
              </a:solidFill>
              <a:latin typeface="Arial" panose="020B0604020202020204" pitchFamily="34" charset="0"/>
            </a:endParaRPr>
          </a:p>
        </p:txBody>
      </p:sp>
      <p:sp>
        <p:nvSpPr>
          <p:cNvPr id="2057" name="TextBox 2">
            <a:extLst>
              <a:ext uri="{FF2B5EF4-FFF2-40B4-BE49-F238E27FC236}">
                <a16:creationId xmlns:a16="http://schemas.microsoft.com/office/drawing/2014/main" id="{8BA89CC5-6349-4BF6-A859-5B2499AC6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56363" y="1730375"/>
            <a:ext cx="4029075" cy="48434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180975" indent="-1809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80975" indent="-180975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US" altLang="en-US" sz="1000" b="1">
                <a:latin typeface="Arial" panose="020B0604020202020204" pitchFamily="34" charset="0"/>
              </a:rPr>
              <a:t>Illustration / Wellbore schematic:</a:t>
            </a:r>
          </a:p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panose="020B0604020202020204" pitchFamily="34" charset="0"/>
              <a:buNone/>
            </a:pPr>
            <a:endParaRPr lang="en-GB" altLang="en-US" sz="1000" b="1">
              <a:latin typeface="Arial" panose="020B0604020202020204" pitchFamily="34" charset="0"/>
            </a:endParaRPr>
          </a:p>
        </p:txBody>
      </p:sp>
      <p:sp>
        <p:nvSpPr>
          <p:cNvPr id="2059" name="Rectangle 5">
            <a:extLst>
              <a:ext uri="{FF2B5EF4-FFF2-40B4-BE49-F238E27FC236}">
                <a16:creationId xmlns:a16="http://schemas.microsoft.com/office/drawing/2014/main" id="{DDC91048-5B06-45E7-BF20-CD9B1433F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563" y="1543050"/>
            <a:ext cx="4689475" cy="6111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180975" indent="-1809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80975" indent="-180975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Plan: </a:t>
            </a:r>
          </a:p>
          <a:p>
            <a:pPr lvl="1"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</a:pPr>
            <a:r>
              <a:rPr lang="en-GB" altLang="en-US" sz="1000">
                <a:latin typeface="Arial" panose="020B0604020202020204" pitchFamily="34" charset="0"/>
              </a:rPr>
              <a:t>Description of plan……</a:t>
            </a:r>
          </a:p>
        </p:txBody>
      </p:sp>
      <p:sp>
        <p:nvSpPr>
          <p:cNvPr id="2060" name="Rectangle 7">
            <a:extLst>
              <a:ext uri="{FF2B5EF4-FFF2-40B4-BE49-F238E27FC236}">
                <a16:creationId xmlns:a16="http://schemas.microsoft.com/office/drawing/2014/main" id="{5CEE1627-53AE-4DA9-BF7A-954076558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2913" y="5781675"/>
            <a:ext cx="4683125" cy="7921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180975" indent="-1809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Tx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Recommended actions:</a:t>
            </a:r>
          </a:p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</a:pPr>
            <a:r>
              <a:rPr lang="nb-NO" altLang="en-US" sz="1000">
                <a:latin typeface="Arial" panose="020B0604020202020204" pitchFamily="34" charset="0"/>
              </a:rPr>
              <a:t>Free text evaluation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2061" name="Rectangle 4">
            <a:extLst>
              <a:ext uri="{FF2B5EF4-FFF2-40B4-BE49-F238E27FC236}">
                <a16:creationId xmlns:a16="http://schemas.microsoft.com/office/drawing/2014/main" id="{F80F4E4D-62F9-428A-8C43-7D2E28074C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563" y="798513"/>
            <a:ext cx="4689475" cy="698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180975" indent="-1809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Location:	</a:t>
            </a:r>
            <a:r>
              <a:rPr lang="en-GB" altLang="en-US" sz="1000">
                <a:latin typeface="Arial" panose="020B0604020202020204" pitchFamily="34" charset="0"/>
              </a:rPr>
              <a:t>&lt;Location&gt;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Rig type: 	</a:t>
            </a:r>
            <a:r>
              <a:rPr lang="en-GB" altLang="en-US" sz="1000">
                <a:latin typeface="Arial" panose="020B0604020202020204" pitchFamily="34" charset="0"/>
              </a:rPr>
              <a:t>&lt;Rig type&gt;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Well type:	</a:t>
            </a:r>
            <a:r>
              <a:rPr lang="en-GB" altLang="en-US" sz="1000">
                <a:latin typeface="Arial" panose="020B0604020202020204" pitchFamily="34" charset="0"/>
              </a:rPr>
              <a:t>&lt;Well type&gt;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Date:	</a:t>
            </a:r>
            <a:r>
              <a:rPr lang="en-GB" altLang="en-US" sz="1000">
                <a:latin typeface="Arial" panose="020B0604020202020204" pitchFamily="34" charset="0"/>
              </a:rPr>
              <a:t>&lt;Date&gt;</a:t>
            </a:r>
          </a:p>
        </p:txBody>
      </p:sp>
      <p:sp>
        <p:nvSpPr>
          <p:cNvPr id="2062" name="TextBox 3">
            <a:extLst>
              <a:ext uri="{FF2B5EF4-FFF2-40B4-BE49-F238E27FC236}">
                <a16:creationId xmlns:a16="http://schemas.microsoft.com/office/drawing/2014/main" id="{F5DABCB1-3B14-4353-A523-6F8EE7D5A7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9475" y="6573838"/>
            <a:ext cx="7159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800">
                <a:latin typeface="Arial" panose="020B0604020202020204" pitchFamily="34" charset="0"/>
                <a:cs typeface="Arial" panose="020B0604020202020204" pitchFamily="34" charset="0"/>
              </a:rPr>
              <a:t>Page 1 of 2</a:t>
            </a:r>
          </a:p>
        </p:txBody>
      </p:sp>
      <p:grpSp>
        <p:nvGrpSpPr>
          <p:cNvPr id="2063" name="Group 2">
            <a:extLst>
              <a:ext uri="{FF2B5EF4-FFF2-40B4-BE49-F238E27FC236}">
                <a16:creationId xmlns:a16="http://schemas.microsoft.com/office/drawing/2014/main" id="{366FE9AC-7D99-450E-A8A6-C5D3A81581EF}"/>
              </a:ext>
            </a:extLst>
          </p:cNvPr>
          <p:cNvGrpSpPr>
            <a:grpSpLocks/>
          </p:cNvGrpSpPr>
          <p:nvPr/>
        </p:nvGrpSpPr>
        <p:grpSpPr bwMode="auto">
          <a:xfrm>
            <a:off x="6538913" y="1093793"/>
            <a:ext cx="3597275" cy="215903"/>
            <a:chOff x="5030694" y="1109083"/>
            <a:chExt cx="3595974" cy="21626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3002162-57C0-4E82-9367-A82F94BD3253}"/>
                </a:ext>
              </a:extLst>
            </p:cNvPr>
            <p:cNvSpPr/>
            <p:nvPr/>
          </p:nvSpPr>
          <p:spPr bwMode="auto">
            <a:xfrm>
              <a:off x="5030694" y="1109083"/>
              <a:ext cx="899786" cy="216263"/>
            </a:xfrm>
            <a:prstGeom prst="rect">
              <a:avLst/>
            </a:prstGeom>
            <a:solidFill>
              <a:srgbClr val="FF0000"/>
            </a:solidFill>
            <a:ln w="12700" cap="flat" cmpd="sng" algn="ctr">
              <a:solidFill>
                <a:srgbClr val="333333"/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b="1" kern="0" dirty="0">
                  <a:solidFill>
                    <a:srgbClr val="FFFFFF"/>
                  </a:solidFill>
                  <a:latin typeface="Arial"/>
                  <a:cs typeface="Arial"/>
                </a:rPr>
                <a:t>Level 1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B8C8B1E9-0377-4E9A-9E96-0CB8DF28F52F}"/>
                </a:ext>
              </a:extLst>
            </p:cNvPr>
            <p:cNvSpPr/>
            <p:nvPr/>
          </p:nvSpPr>
          <p:spPr bwMode="auto">
            <a:xfrm>
              <a:off x="5930480" y="1109083"/>
              <a:ext cx="899787" cy="216263"/>
            </a:xfrm>
            <a:prstGeom prst="rect">
              <a:avLst/>
            </a:prstGeom>
            <a:solidFill>
              <a:srgbClr val="FFFF00"/>
            </a:solidFill>
            <a:ln w="12700" cap="flat" cmpd="sng" algn="ctr">
              <a:solidFill>
                <a:srgbClr val="333333"/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b="1" kern="0" dirty="0">
                  <a:latin typeface="Arial"/>
                  <a:cs typeface="Arial"/>
                </a:rPr>
                <a:t>Level 2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A769F449-E567-47AC-831D-1828EBA4BFCD}"/>
                </a:ext>
              </a:extLst>
            </p:cNvPr>
            <p:cNvSpPr/>
            <p:nvPr/>
          </p:nvSpPr>
          <p:spPr bwMode="auto">
            <a:xfrm>
              <a:off x="6827094" y="1110900"/>
              <a:ext cx="899786" cy="214446"/>
            </a:xfrm>
            <a:prstGeom prst="rect">
              <a:avLst/>
            </a:prstGeom>
            <a:solidFill>
              <a:srgbClr val="00FF00"/>
            </a:solidFill>
            <a:ln w="12700" cap="flat" cmpd="sng" algn="ctr">
              <a:solidFill>
                <a:srgbClr val="333333"/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b="1" kern="0" dirty="0">
                  <a:solidFill>
                    <a:srgbClr val="FFFFFF"/>
                  </a:solidFill>
                  <a:latin typeface="Arial"/>
                  <a:cs typeface="Arial"/>
                </a:rPr>
                <a:t>Level 3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7AFB291-6FFA-4F42-906F-2BE8DBC59308}"/>
                </a:ext>
              </a:extLst>
            </p:cNvPr>
            <p:cNvSpPr/>
            <p:nvPr/>
          </p:nvSpPr>
          <p:spPr bwMode="auto">
            <a:xfrm>
              <a:off x="7726881" y="1112491"/>
              <a:ext cx="899787" cy="21285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12700" cap="flat" cmpd="sng" algn="ctr">
              <a:solidFill>
                <a:srgbClr val="333333"/>
              </a:solidFill>
              <a:prstDash val="solid"/>
            </a:ln>
            <a:effectLst/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000" b="1" kern="0" dirty="0">
                  <a:solidFill>
                    <a:srgbClr val="FFFFFF"/>
                  </a:solidFill>
                  <a:latin typeface="Arial"/>
                  <a:cs typeface="Arial"/>
                </a:rPr>
                <a:t>Level 4</a:t>
              </a:r>
            </a:p>
          </p:txBody>
        </p:sp>
      </p:grpSp>
      <p:pic>
        <p:nvPicPr>
          <p:cNvPr id="23" name="Picture 22">
            <a:extLst>
              <a:ext uri="{FF2B5EF4-FFF2-40B4-BE49-F238E27FC236}">
                <a16:creationId xmlns:a16="http://schemas.microsoft.com/office/drawing/2014/main" id="{6F92B316-7E8A-49DA-BFA2-42E4E019D4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2489" y="43544"/>
            <a:ext cx="661973" cy="72417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5315118-5520-4BE4-8B6B-B647F90851E2}"/>
              </a:ext>
            </a:extLst>
          </p:cNvPr>
          <p:cNvSpPr/>
          <p:nvPr/>
        </p:nvSpPr>
        <p:spPr>
          <a:xfrm>
            <a:off x="1524000" y="0"/>
            <a:ext cx="9144000" cy="6858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99" dirty="0" err="1">
              <a:solidFill>
                <a:schemeClr val="tx1"/>
              </a:solidFill>
            </a:endParaRP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138C85A9-A47F-414C-A073-F89269378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7538" y="292100"/>
            <a:ext cx="8501062" cy="533400"/>
          </a:xfrm>
        </p:spPr>
        <p:txBody>
          <a:bodyPr/>
          <a:lstStyle/>
          <a:p>
            <a:pPr eaLnBrk="1" hangingPunct="1"/>
            <a:r>
              <a:rPr lang="en-GB" altLang="en-US" sz="2800">
                <a:solidFill>
                  <a:schemeClr val="bg1"/>
                </a:solidFill>
              </a:rPr>
              <a:t>  </a:t>
            </a:r>
            <a:r>
              <a:rPr lang="en-GB" altLang="en-US" sz="2800"/>
              <a:t>         Well control incident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748F4482-86FE-4FCE-81B9-271FD7F442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6563" y="798513"/>
            <a:ext cx="4389437" cy="10223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180975" indent="-180975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Location:	</a:t>
            </a:r>
            <a:r>
              <a:rPr lang="en-GB" altLang="en-US" sz="1000">
                <a:latin typeface="Arial" panose="020B0604020202020204" pitchFamily="34" charset="0"/>
              </a:rPr>
              <a:t>&lt;Location&gt;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Rig type: 	</a:t>
            </a:r>
            <a:r>
              <a:rPr lang="en-GB" altLang="en-US" sz="1000">
                <a:latin typeface="Arial" panose="020B0604020202020204" pitchFamily="34" charset="0"/>
              </a:rPr>
              <a:t>&lt;Rig type&gt;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Well type:	</a:t>
            </a:r>
            <a:r>
              <a:rPr lang="en-GB" altLang="en-US" sz="1000">
                <a:latin typeface="Arial" panose="020B0604020202020204" pitchFamily="34" charset="0"/>
              </a:rPr>
              <a:t>&lt;Well type&gt;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Date:	</a:t>
            </a:r>
            <a:r>
              <a:rPr lang="en-GB" altLang="en-US" sz="1000">
                <a:latin typeface="Arial" panose="020B0604020202020204" pitchFamily="34" charset="0"/>
              </a:rPr>
              <a:t>&lt;Date&gt;</a:t>
            </a:r>
          </a:p>
        </p:txBody>
      </p:sp>
      <p:sp>
        <p:nvSpPr>
          <p:cNvPr id="3077" name="Rectangle 6">
            <a:extLst>
              <a:ext uri="{FF2B5EF4-FFF2-40B4-BE49-F238E27FC236}">
                <a16:creationId xmlns:a16="http://schemas.microsoft.com/office/drawing/2014/main" id="{C361E527-A811-430B-A6EF-31919B3BEC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798513"/>
            <a:ext cx="4395788" cy="102235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182563" indent="-182563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  <a:buFont typeface="Arial" panose="020B0604020202020204" pitchFamily="34" charset="0"/>
              <a:buNone/>
            </a:pPr>
            <a:r>
              <a:rPr lang="en-GB" altLang="en-US" sz="1000" b="1">
                <a:latin typeface="Arial" panose="020B0604020202020204" pitchFamily="34" charset="0"/>
              </a:rPr>
              <a:t>Critical Issues:</a:t>
            </a:r>
          </a:p>
          <a:p>
            <a:pPr eaLnBrk="1" hangingPunct="1">
              <a:lnSpc>
                <a:spcPct val="80000"/>
              </a:lnSpc>
              <a:spcBef>
                <a:spcPct val="15000"/>
              </a:spcBef>
              <a:spcAft>
                <a:spcPct val="40000"/>
              </a:spcAft>
              <a:buClr>
                <a:schemeClr val="tx2"/>
              </a:buClr>
            </a:pPr>
            <a:r>
              <a:rPr lang="en-GB" altLang="en-US" sz="1000">
                <a:latin typeface="Arial" panose="020B0604020202020204" pitchFamily="34" charset="0"/>
              </a:rPr>
              <a:t>Free text evaluation</a:t>
            </a:r>
            <a:endParaRPr lang="en-GB" altLang="en-US" sz="1000" b="1">
              <a:latin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870F657-6139-4705-9511-5EC3F78423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281424"/>
              </p:ext>
            </p:extLst>
          </p:nvPr>
        </p:nvGraphicFramePr>
        <p:xfrm>
          <a:off x="1712913" y="1912665"/>
          <a:ext cx="8778272" cy="3853272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268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0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751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1292">
                <a:tc gridSpan="2"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chemeClr val="tx1"/>
                          </a:solidFill>
                        </a:rPr>
                        <a:t>Direct Cause:</a:t>
                      </a:r>
                    </a:p>
                  </a:txBody>
                  <a:tcPr marT="36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Underlying Cause:</a:t>
                      </a: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marT="36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Prognosis incorrect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Risk accepted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Mud weight selection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Error in program / procedure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Shallow gas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Procedure not followed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Shallow water flow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Lack of competence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Mud properties outside specification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Communication error (missing, wrong, incomplete, etc.) 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Swabbing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53867" rtl="0" eaLnBrk="1" fontAlgn="auto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Incorrect use of equipment</a:t>
                      </a:r>
                      <a:endParaRPr lang="en-US" sz="1000" strike="sngStrike" dirty="0">
                        <a:solidFill>
                          <a:srgbClr val="FF0000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Ballooning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53867" rtl="0" eaLnBrk="1" fontAlgn="auto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Equipment failure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HC accumulation below barrier element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53867" rtl="0" eaLnBrk="1" fontAlgn="auto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BOP failure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Surface pressure control system failure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853867" rtl="0" eaLnBrk="1" fontAlgn="auto" latinLnBrk="0" hangingPunct="1">
                        <a:lnSpc>
                          <a:spcPct val="100000"/>
                        </a:lnSpc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Other: ……………………………………………………………………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Downhole mechanical barrier failure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dirty="0">
                          <a:solidFill>
                            <a:schemeClr val="tx1"/>
                          </a:solidFill>
                        </a:rPr>
                        <a:t>Downhole cement / casing barrier failure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97665">
                <a:tc>
                  <a:txBody>
                    <a:bodyPr/>
                    <a:lstStyle/>
                    <a:p>
                      <a:pPr marL="0" indent="0" algn="ctr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b="1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</a:rPr>
                        <a:t>Other: ……………………………………………………………………</a:t>
                      </a: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defTabSz="914400" rtl="0" eaLnBrk="1" latinLnBrk="0" hangingPunct="1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GB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ct val="15000"/>
                        </a:spcBef>
                        <a:spcAft>
                          <a:spcPct val="10000"/>
                        </a:spcAft>
                        <a:buClr>
                          <a:schemeClr val="tx2"/>
                        </a:buClr>
                        <a:buFont typeface="Wingdings" panose="05000000000000000000" pitchFamily="2" charset="2"/>
                        <a:buNone/>
                        <a:defRPr/>
                      </a:pPr>
                      <a:endParaRPr 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8612702"/>
                  </a:ext>
                </a:extLst>
              </a:tr>
            </a:tbl>
          </a:graphicData>
        </a:graphic>
      </p:graphicFrame>
      <p:sp>
        <p:nvSpPr>
          <p:cNvPr id="3080" name="TextBox 17">
            <a:extLst>
              <a:ext uri="{FF2B5EF4-FFF2-40B4-BE49-F238E27FC236}">
                <a16:creationId xmlns:a16="http://schemas.microsoft.com/office/drawing/2014/main" id="{3F887F0C-677C-4EF6-9201-E489C842FD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9475" y="6573838"/>
            <a:ext cx="715963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800">
                <a:latin typeface="Arial" panose="020B0604020202020204" pitchFamily="34" charset="0"/>
                <a:cs typeface="Arial" panose="020B0604020202020204" pitchFamily="34" charset="0"/>
              </a:rPr>
              <a:t>Page 2 of 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47C6848-FB31-4E98-A056-C5BD88AC0F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2489" y="43544"/>
            <a:ext cx="661973" cy="72417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6F08CB5-5443-4E5C-A7BA-D1E06E0B104B}"/>
              </a:ext>
            </a:extLst>
          </p:cNvPr>
          <p:cNvSpPr/>
          <p:nvPr/>
        </p:nvSpPr>
        <p:spPr>
          <a:xfrm>
            <a:off x="1547813" y="52388"/>
            <a:ext cx="9126537" cy="67357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99" dirty="0" err="1">
              <a:solidFill>
                <a:schemeClr val="tx1"/>
              </a:solidFill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D55557BA-2E16-4C75-BE03-D0A651B20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7226" y="165418"/>
            <a:ext cx="8501062" cy="1030288"/>
          </a:xfrm>
        </p:spPr>
        <p:txBody>
          <a:bodyPr/>
          <a:lstStyle/>
          <a:p>
            <a:pPr algn="ctr" eaLnBrk="1" hangingPunct="1"/>
            <a:r>
              <a:rPr lang="en-GB" altLang="en-US" sz="2000" b="1" dirty="0"/>
              <a:t>Categorisation and classification matrix for well control incidents</a:t>
            </a:r>
            <a:br>
              <a:rPr lang="en-GB" altLang="en-US" sz="2000" b="1" dirty="0"/>
            </a:br>
            <a:r>
              <a:rPr lang="en-US" altLang="en-US" sz="2000" b="1" dirty="0"/>
              <a:t>Drilling and Completion operations</a:t>
            </a:r>
            <a:endParaRPr lang="nb-NO" altLang="en-US" sz="20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F3D794A-EE3D-4607-A605-6EFFDBA381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2489" y="92528"/>
            <a:ext cx="661973" cy="724172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AE3AD13-FAE1-2CFA-C08D-6DDFE93426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3026" y="1448865"/>
            <a:ext cx="7129463" cy="384017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9DB479-FDFA-C1A1-F1AB-0F0B7D9640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6834" y="5550367"/>
            <a:ext cx="5538332" cy="7639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7F4EA37-7F1D-4050-991B-AA814D939DFA}"/>
              </a:ext>
            </a:extLst>
          </p:cNvPr>
          <p:cNvSpPr/>
          <p:nvPr/>
        </p:nvSpPr>
        <p:spPr>
          <a:xfrm>
            <a:off x="1485900" y="68263"/>
            <a:ext cx="9144000" cy="66659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i="1" dirty="0"/>
              <a:t>Tan = Alert to PSA according to management regulation</a:t>
            </a:r>
            <a:br>
              <a:rPr lang="en-US" i="1" dirty="0"/>
            </a:br>
            <a:r>
              <a:rPr lang="en-US" i="1" dirty="0"/>
              <a:t>Blue = Notification to PSA according to management regulation</a:t>
            </a:r>
            <a:br>
              <a:rPr lang="en-US" i="1" dirty="0"/>
            </a:br>
            <a:r>
              <a:rPr lang="en-US" i="1" dirty="0"/>
              <a:t>Grey = Alert or Notification to PSA not required</a:t>
            </a:r>
            <a:endParaRPr lang="nb-NO" dirty="0"/>
          </a:p>
          <a:p>
            <a:pPr>
              <a:defRPr/>
            </a:pPr>
            <a:br>
              <a:rPr lang="en-US" i="1" dirty="0"/>
            </a:br>
            <a:r>
              <a:rPr lang="en-US" dirty="0"/>
              <a:t>Form: </a:t>
            </a:r>
            <a:r>
              <a:rPr lang="en-US" b="1" dirty="0"/>
              <a:t>Confirmation of alert/notification to Petroleum Safety Authority</a:t>
            </a:r>
            <a:endParaRPr lang="nb-NO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03E0CD-D1F1-0FFA-01C1-B98126638E2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90483"/>
          <a:stretch>
            <a:fillRect/>
          </a:stretch>
        </p:blipFill>
        <p:spPr>
          <a:xfrm>
            <a:off x="2442231" y="915791"/>
            <a:ext cx="7129463" cy="365457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123" name="Title 1">
            <a:extLst>
              <a:ext uri="{FF2B5EF4-FFF2-40B4-BE49-F238E27FC236}">
                <a16:creationId xmlns:a16="http://schemas.microsoft.com/office/drawing/2014/main" id="{1C600941-C085-4A8E-AEA1-7C4A2FA48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8163" y="76092"/>
            <a:ext cx="8501062" cy="924905"/>
          </a:xfrm>
        </p:spPr>
        <p:txBody>
          <a:bodyPr/>
          <a:lstStyle/>
          <a:p>
            <a:pPr algn="ctr" eaLnBrk="1" hangingPunct="1"/>
            <a:r>
              <a:rPr lang="en-GB" altLang="en-US" sz="2000" b="1" dirty="0"/>
              <a:t>Categorisation and classification matrix for well control incidents</a:t>
            </a:r>
            <a:br>
              <a:rPr lang="en-GB" altLang="en-US" sz="2000" b="1" dirty="0"/>
            </a:br>
            <a:r>
              <a:rPr lang="en-US" altLang="en-US" sz="2000" b="1" dirty="0"/>
              <a:t>Drilling and Completion operations</a:t>
            </a:r>
            <a:endParaRPr lang="nb-NO" altLang="en-US" sz="2000" b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CBD761E-BCC8-4CFA-8753-850910206B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2489" y="108858"/>
            <a:ext cx="661973" cy="72417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F7427B15-DF6B-C106-6B48-72C53B840F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6834" y="5947746"/>
            <a:ext cx="5538332" cy="76390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0761F9F-7164-2E84-9A00-D4ABE0A311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3014" y="1270738"/>
            <a:ext cx="7129463" cy="465727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F3DD7A4-5AE2-486D-80B9-FE7AA8130929}"/>
              </a:ext>
            </a:extLst>
          </p:cNvPr>
          <p:cNvSpPr/>
          <p:nvPr/>
        </p:nvSpPr>
        <p:spPr>
          <a:xfrm>
            <a:off x="1538288" y="57150"/>
            <a:ext cx="9153525" cy="67214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699" dirty="0" err="1">
              <a:solidFill>
                <a:schemeClr val="tx1"/>
              </a:solidFill>
            </a:endParaRP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1226BE0B-2CA0-4897-B8D3-B1D22EC3DB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3400" y="630306"/>
            <a:ext cx="8501062" cy="838200"/>
          </a:xfrm>
        </p:spPr>
        <p:txBody>
          <a:bodyPr/>
          <a:lstStyle/>
          <a:p>
            <a:pPr algn="ctr" eaLnBrk="1" hangingPunct="1"/>
            <a:r>
              <a:rPr lang="en-GB" altLang="en-US" sz="2000" b="1" dirty="0"/>
              <a:t>Categorisation and classification matrix for well control incidents</a:t>
            </a:r>
            <a:br>
              <a:rPr lang="en-GB" altLang="en-US" sz="2000" b="1" dirty="0"/>
            </a:br>
            <a:r>
              <a:rPr lang="en-US" altLang="en-US" sz="2000" b="1" dirty="0"/>
              <a:t>Well intervention operations</a:t>
            </a:r>
            <a:endParaRPr lang="nb-NO" altLang="en-US" sz="20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6343BCB-52C6-4E84-9B9D-3768BD31BB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42489" y="92529"/>
            <a:ext cx="661973" cy="72417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A1B975A-158C-DF31-2FE0-066FB7246D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4765" y="5367331"/>
            <a:ext cx="5538332" cy="76390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9B72A37-3B9D-FF7B-0B53-98906B2DB0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6475" y="1904898"/>
            <a:ext cx="7639050" cy="31337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Retningslinjer" ma:contentTypeID="0x010100486874F66478614E8D902548E401D59C001D76F9B1336B4844BDBC1137563D47CE" ma:contentTypeVersion="23" ma:contentTypeDescription="Brukes på område for Retningslinjer" ma:contentTypeScope="" ma:versionID="4f9cf13149757482ea12b1f1b42a171d">
  <xsd:schema xmlns:xsd="http://www.w3.org/2001/XMLSchema" xmlns:xs="http://www.w3.org/2001/XMLSchema" xmlns:p="http://schemas.microsoft.com/office/2006/metadata/properties" xmlns:ns2="ab8dfccc-4636-4312-b655-502deec2e93b" xmlns:ns3="cfcffe23-96b2-418c-9053-ac0d36f0b3b4" targetNamespace="http://schemas.microsoft.com/office/2006/metadata/properties" ma:root="true" ma:fieldsID="af90d5bb6379805deebb9dae2041b6d3" ns2:_="" ns3:_="">
    <xsd:import namespace="ab8dfccc-4636-4312-b655-502deec2e93b"/>
    <xsd:import namespace="cfcffe23-96b2-418c-9053-ac0d36f0b3b4"/>
    <xsd:element name="properties">
      <xsd:complexType>
        <xsd:sequence>
          <xsd:element name="documentManagement">
            <xsd:complexType>
              <xsd:all>
                <xsd:element ref="ns2:TaxCatchAllLabel" minOccurs="0"/>
                <xsd:element ref="ns2:TaxCatchAll" minOccurs="0"/>
                <xsd:element ref="ns2:B360_x0020_-_x0020_Dok._x0020_No." minOccurs="0"/>
                <xsd:element ref="ns2:B360_x0020_-_x0020_Revisjon" minOccurs="0"/>
                <xsd:element ref="ns2:B360_x0020_-_x0020_Versjon" minOccurs="0"/>
                <xsd:element ref="ns2:B360_x0020_-_x0020_Prosjekt_x0020_Navn" minOccurs="0"/>
                <xsd:element ref="ns2:B360_x0020_-_x0020_Prosjekt_x0020_Beskrivelse" minOccurs="0"/>
                <xsd:element ref="ns2:B360_x0020_-_x0020_Prosjekt_x0020_Status" minOccurs="0"/>
                <xsd:element ref="ns2:B360_x0020_-_x0020_Dok._x0020_Type" minOccurs="0"/>
                <xsd:element ref="ns2:B360-Opprettet" minOccurs="0"/>
                <xsd:element ref="ns2:B360_x0020_-_x0020_Opprettet_x0020_av" minOccurs="0"/>
                <xsd:element ref="ns2:B360_x0020_-_x0020_Endret" minOccurs="0"/>
                <xsd:element ref="ns2:B360_x0020_-_x0020_Endret_x0020_av" minOccurs="0"/>
                <xsd:element ref="ns2:B360_x0020_-_x0020_Id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8dfccc-4636-4312-b655-502deec2e93b" elementFormDefault="qualified">
    <xsd:import namespace="http://schemas.microsoft.com/office/2006/documentManagement/types"/>
    <xsd:import namespace="http://schemas.microsoft.com/office/infopath/2007/PartnerControls"/>
    <xsd:element name="TaxCatchAllLabel" ma:index="6" nillable="true" ma:displayName="Taxonomy Catch All Column1" ma:hidden="true" ma:list="{012fb00d-084b-4cac-9133-673cf18b94b9}" ma:internalName="TaxCatchAllLabel" ma:readOnly="true" ma:showField="CatchAllDataLabel" ma:web="cfcffe23-96b2-418c-9053-ac0d36f0b3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7" nillable="true" ma:displayName="Taxonomy Catch All Column" ma:hidden="true" ma:list="{012fb00d-084b-4cac-9133-673cf18b94b9}" ma:internalName="TaxCatchAll" ma:showField="CatchAllData" ma:web="cfcffe23-96b2-418c-9053-ac0d36f0b3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B360_x0020_-_x0020_Dok._x0020_No." ma:index="10" nillable="true" ma:displayName="B360 - Dok. No." ma:internalName="B360_x0020__x002d__x0020_Dok_x002e__x0020_No_x002e_">
      <xsd:simpleType>
        <xsd:restriction base="dms:Text">
          <xsd:maxLength value="255"/>
        </xsd:restriction>
      </xsd:simpleType>
    </xsd:element>
    <xsd:element name="B360_x0020_-_x0020_Revisjon" ma:index="11" nillable="true" ma:displayName="B360 - Revisjon" ma:internalName="B360_x0020__x002d__x0020_Revisjon">
      <xsd:simpleType>
        <xsd:restriction base="dms:Text">
          <xsd:maxLength value="255"/>
        </xsd:restriction>
      </xsd:simpleType>
    </xsd:element>
    <xsd:element name="B360_x0020_-_x0020_Versjon" ma:index="12" nillable="true" ma:displayName="B360 - Versjon" ma:internalName="B360_x0020__x002d__x0020_Versjon">
      <xsd:simpleType>
        <xsd:restriction base="dms:Text">
          <xsd:maxLength value="255"/>
        </xsd:restriction>
      </xsd:simpleType>
    </xsd:element>
    <xsd:element name="B360_x0020_-_x0020_Prosjekt_x0020_Navn" ma:index="13" nillable="true" ma:displayName="B360 - Prosjekt Navn" ma:internalName="B360_x0020__x002d__x0020_Prosjekt_x0020_Navn">
      <xsd:simpleType>
        <xsd:restriction base="dms:Text">
          <xsd:maxLength value="255"/>
        </xsd:restriction>
      </xsd:simpleType>
    </xsd:element>
    <xsd:element name="B360_x0020_-_x0020_Prosjekt_x0020_Beskrivelse" ma:index="14" nillable="true" ma:displayName="B360 - Prosjekt Beskrivelse" ma:internalName="B360_x0020__x002d__x0020_Prosjekt_x0020_Beskrivelse">
      <xsd:simpleType>
        <xsd:restriction base="dms:Text">
          <xsd:maxLength value="255"/>
        </xsd:restriction>
      </xsd:simpleType>
    </xsd:element>
    <xsd:element name="B360_x0020_-_x0020_Prosjekt_x0020_Status" ma:index="15" nillable="true" ma:displayName="B360 - Prosjekt Status" ma:internalName="B360_x0020__x002d__x0020_Prosjekt_x0020_Status">
      <xsd:simpleType>
        <xsd:restriction base="dms:Text">
          <xsd:maxLength value="255"/>
        </xsd:restriction>
      </xsd:simpleType>
    </xsd:element>
    <xsd:element name="B360_x0020_-_x0020_Dok._x0020_Type" ma:index="16" nillable="true" ma:displayName="B360 - Dok. Type" ma:internalName="B360_x0020__x002d__x0020_Dok_x002e__x0020_Type">
      <xsd:simpleType>
        <xsd:restriction base="dms:Text">
          <xsd:maxLength value="255"/>
        </xsd:restriction>
      </xsd:simpleType>
    </xsd:element>
    <xsd:element name="B360-Opprettet" ma:index="17" nillable="true" ma:displayName="B360 - Opprettet" ma:format="DateTime" ma:internalName="B360_x002d_Opprettet">
      <xsd:simpleType>
        <xsd:restriction base="dms:DateTime"/>
      </xsd:simpleType>
    </xsd:element>
    <xsd:element name="B360_x0020_-_x0020_Opprettet_x0020_av" ma:index="18" nillable="true" ma:displayName="B360 - Opprettet av" ma:internalName="B360_x0020__x002d__x0020_Opprettet_x0020_av">
      <xsd:simpleType>
        <xsd:restriction base="dms:Text">
          <xsd:maxLength value="255"/>
        </xsd:restriction>
      </xsd:simpleType>
    </xsd:element>
    <xsd:element name="B360_x0020_-_x0020_Endret" ma:index="19" nillable="true" ma:displayName="B360 - Endret" ma:format="DateTime" ma:internalName="B360_x0020__x002d__x0020_Endret">
      <xsd:simpleType>
        <xsd:restriction base="dms:DateTime"/>
      </xsd:simpleType>
    </xsd:element>
    <xsd:element name="B360_x0020_-_x0020_Endret_x0020_av" ma:index="20" nillable="true" ma:displayName="B360 - Endret av" ma:internalName="B360_x0020__x002d__x0020_Endret_x0020_av">
      <xsd:simpleType>
        <xsd:restriction base="dms:Text">
          <xsd:maxLength value="255"/>
        </xsd:restriction>
      </xsd:simpleType>
    </xsd:element>
    <xsd:element name="B360_x0020_-_x0020_Id" ma:index="21" nillable="true" ma:displayName="B360 - Id" ma:internalName="B360_x0020__x002d__x0020_Id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cffe23-96b2-418c-9053-ac0d36f0b3b4" elementFormDefault="qualified">
    <xsd:import namespace="http://schemas.microsoft.com/office/2006/documentManagement/types"/>
    <xsd:import namespace="http://schemas.microsoft.com/office/infopath/2007/PartnerControls"/>
    <xsd:element name="_dlc_DocId" ma:index="22" nillable="true" ma:displayName="Dokument-ID-verdi" ma:description="Verdien for dokument-IDen som er tilordnet elementet." ma:indexed="true" ma:internalName="_dlc_DocId" ma:readOnly="true">
      <xsd:simpleType>
        <xsd:restriction base="dms:Text"/>
      </xsd:simpleType>
    </xsd:element>
    <xsd:element name="_dlc_DocIdUrl" ma:index="23" nillable="true" ma:displayName="Dokument-ID" ma:description="Fast kobling til dokumente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Innholds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LongProperties xmlns="http://schemas.microsoft.com/office/2006/metadata/longProperties">
  <LongProp xmlns="" name="TaxCatchAll"><![CDATA[33;#SP2010 TEAM SITE|d2a13e4d-4332-499d-9e40-c5f8a4f798c5;#63;#PROJECTS DRILLING ＆ PROCUREMENT (PDP)|7dd6164e-cb93-46ee-8cc1-868e8e4371b6;#11;#Norway|cd21f0fc-a0f3-48c6-8f36-ae1c60534e37;#12;#Drilling and well (D＆W)|fe009a51-ebe1-4ba3-bf38-86b6ff998287;#6;#Internal|3361fef0-33ac-457d-8a1d-df19735ffcb1;#4;#Draft|af4d3abd-d88d-48b7-8fea-db9baac9496f;#3;#Equinor ASA|98c35a5d-62b8-4578-be3d-53b9f4deec1f]]></LongProp>
</LongProperti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360_x0020_-_x0020_Prosjekt_x0020_Status xmlns="ab8dfccc-4636-4312-b655-502deec2e93b" xsi:nil="true"/>
    <B360_x0020_-_x0020_Dok._x0020_Type xmlns="ab8dfccc-4636-4312-b655-502deec2e93b" xsi:nil="true"/>
    <B360_x0020_-_x0020_Revisjon xmlns="ab8dfccc-4636-4312-b655-502deec2e93b" xsi:nil="true"/>
    <B360_x0020_-_x0020_Endret_x0020_av xmlns="ab8dfccc-4636-4312-b655-502deec2e93b" xsi:nil="true"/>
    <B360_x0020_-_x0020_Endret xmlns="ab8dfccc-4636-4312-b655-502deec2e93b" xsi:nil="true"/>
    <TaxCatchAll xmlns="ab8dfccc-4636-4312-b655-502deec2e93b">
      <Value>4</Value>
      <Value>8</Value>
      <Value>56</Value>
    </TaxCatchAll>
    <B360_x0020_-_x0020_Opprettet_x0020_av xmlns="ab8dfccc-4636-4312-b655-502deec2e93b" xsi:nil="true"/>
    <B360-Opprettet xmlns="ab8dfccc-4636-4312-b655-502deec2e93b" xsi:nil="true"/>
    <B360_x0020_-_x0020_Dok._x0020_No. xmlns="ab8dfccc-4636-4312-b655-502deec2e93b" xsi:nil="true"/>
    <B360_x0020_-_x0020_Prosjekt_x0020_Beskrivelse xmlns="ab8dfccc-4636-4312-b655-502deec2e93b" xsi:nil="true"/>
    <B360_x0020_-_x0020_Id xmlns="ab8dfccc-4636-4312-b655-502deec2e93b" xsi:nil="true"/>
    <B360_x0020_-_x0020_Versjon xmlns="ab8dfccc-4636-4312-b655-502deec2e93b" xsi:nil="true"/>
    <B360_x0020_-_x0020_Prosjekt_x0020_Navn xmlns="ab8dfccc-4636-4312-b655-502deec2e93b" xsi:nil="true"/>
    <_dlc_DocId xmlns="cfcffe23-96b2-418c-9053-ac0d36f0b3b4">RETN-1343625963-15053</_dlc_DocId>
    <_dlc_DocIdUrl xmlns="cfcffe23-96b2-418c-9053-ac0d36f0b3b4">
      <Url>https://offshorenorge.sharepoint.com/sites/RetningslinjerfraOffshoreNorge/_layouts/15/DocIdRedir.aspx?ID=RETN-1343625963-15053</Url>
      <Description>RETN-1343625963-15053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6.xml><?xml version="1.0" encoding="utf-8"?>
<?mso-contentType ?>
<SharedContentType xmlns="Microsoft.SharePoint.Taxonomy.ContentTypeSync" SourceId="eac94731-094b-4f1e-8d47-39f65f39ded4" ContentTypeId="0x010100486874F66478614E8D902548E401D59C" PreviousValue="false" LastSyncTimeStamp="2022-11-28T10:30:52.987Z"/>
</file>

<file path=customXml/itemProps1.xml><?xml version="1.0" encoding="utf-8"?>
<ds:datastoreItem xmlns:ds="http://schemas.openxmlformats.org/officeDocument/2006/customXml" ds:itemID="{2EFB4476-64CD-4215-9452-51CB2B869EB4}"/>
</file>

<file path=customXml/itemProps2.xml><?xml version="1.0" encoding="utf-8"?>
<ds:datastoreItem xmlns:ds="http://schemas.openxmlformats.org/officeDocument/2006/customXml" ds:itemID="{D318183D-7B84-4344-9696-5B64D2A66671}">
  <ds:schemaRefs>
    <ds:schemaRef ds:uri="http://schemas.microsoft.com/office/2006/metadata/longProperties"/>
    <ds:schemaRef ds:uri=""/>
  </ds:schemaRefs>
</ds:datastoreItem>
</file>

<file path=customXml/itemProps3.xml><?xml version="1.0" encoding="utf-8"?>
<ds:datastoreItem xmlns:ds="http://schemas.openxmlformats.org/officeDocument/2006/customXml" ds:itemID="{0EB7DA59-02E9-45E2-8901-AE5F1DD6AC00}">
  <ds:schemaRefs>
    <ds:schemaRef ds:uri="fb741e1a-966d-4e6f-bc98-63da6e9e966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a2117060-8e79-4123-9e3f-96c5dbd67fac"/>
    <ds:schemaRef ds:uri="http://purl.org/dc/elements/1.1/"/>
    <ds:schemaRef ds:uri="http://schemas.microsoft.com/office/2006/metadata/properties"/>
    <ds:schemaRef ds:uri="5b4e24bb-367d-45dc-b637-097f3fb44482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0E6846C1-33AC-4D68-9BC4-C705AB7B0932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D5DF7CCB-5F54-4BCB-848E-E6441AEEDC7B}"/>
</file>

<file path=customXml/itemProps6.xml><?xml version="1.0" encoding="utf-8"?>
<ds:datastoreItem xmlns:ds="http://schemas.openxmlformats.org/officeDocument/2006/customXml" ds:itemID="{835D9463-BBCB-4DB6-A44B-A8A5E56243F7}"/>
</file>

<file path=docMetadata/LabelInfo.xml><?xml version="1.0" encoding="utf-8"?>
<clbl:labelList xmlns:clbl="http://schemas.microsoft.com/office/2020/mipLabelMetadata">
  <clbl:label id="{1eab6d32-b331-411a-af0b-d68cc8457051}" enabled="1" method="Standard" siteId="{59f80efa-4df0-4746-8e48-ddd30ddf1e18}" removed="0"/>
  <clbl:label id="{8c0fd9d9-30b4-46b7-8b7b-c1b67ed693a5}" enabled="1" method="Standard" siteId="{3aa4a235-b6e2-48d5-9195-7fcf05b459b0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300</Words>
  <Application>Microsoft Office PowerPoint</Application>
  <PresentationFormat>Widescreen</PresentationFormat>
  <Paragraphs>59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Office-tema</vt:lpstr>
      <vt:lpstr>           Well control incident</vt:lpstr>
      <vt:lpstr>           Well control incident</vt:lpstr>
      <vt:lpstr>Categorisation and classification matrix for well control incidents Drilling and Completion operations</vt:lpstr>
      <vt:lpstr>Categorisation and classification matrix for well control incidents Drilling and Completion operations</vt:lpstr>
      <vt:lpstr>Categorisation and classification matrix for well control incidents Well intervention operations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Well control incident</dc:title>
  <dc:creator>mrd@norog.no</dc:creator>
  <cp:lastModifiedBy>Vedran Secic</cp:lastModifiedBy>
  <cp:revision>14</cp:revision>
  <dcterms:created xsi:type="dcterms:W3CDTF">2016-05-20T07:49:16Z</dcterms:created>
  <dcterms:modified xsi:type="dcterms:W3CDTF">2025-12-09T11:20:40Z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ecurityClassificationTaxHTField0">
    <vt:lpwstr>Internal|3f97380a-aecf-4500-b684-b7a8fb7ac2b7</vt:lpwstr>
  </property>
  <property fmtid="{D5CDD505-2E9C-101B-9397-08002B2CF9AE}" pid="3" name="ItemRetentionFormula">
    <vt:lpwstr>&lt;formula id="Status Sent to archive" /&gt;</vt:lpwstr>
  </property>
  <property fmtid="{D5CDD505-2E9C-101B-9397-08002B2CF9AE}" pid="4" name="_dlc_policyId">
    <vt:lpwstr>0x010100F7AC974578254811A4E2A32DB0F95ACD0B|-1289614699</vt:lpwstr>
  </property>
  <property fmtid="{D5CDD505-2E9C-101B-9397-08002B2CF9AE}" pid="5" name="Document status">
    <vt:lpwstr>Draft</vt:lpwstr>
  </property>
  <property fmtid="{D5CDD505-2E9C-101B-9397-08002B2CF9AE}" pid="6" name="OrganisationTaxHTField0">
    <vt:lpwstr>TPD D＆W ENG WIWS WELL CONTROL ＆ INTEGRIT (ENG WIWS WCI)|74456d98-2d20-4f3b-94a3-3eda59bf1926</vt:lpwstr>
  </property>
  <property fmtid="{D5CDD505-2E9C-101B-9397-08002B2CF9AE}" pid="7" name="ProcessTaxHTField0">
    <vt:lpwstr>Drilling and well technology (D＆W)|8fd5ac02-bd21-4d6e-a7b8-818f8f6e8104</vt:lpwstr>
  </property>
  <property fmtid="{D5CDD505-2E9C-101B-9397-08002B2CF9AE}" pid="8" name="Organisation">
    <vt:lpwstr>2</vt:lpwstr>
  </property>
  <property fmtid="{D5CDD505-2E9C-101B-9397-08002B2CF9AE}" pid="9" name="Process">
    <vt:lpwstr>3</vt:lpwstr>
  </property>
  <property fmtid="{D5CDD505-2E9C-101B-9397-08002B2CF9AE}" pid="10" name="SecurityClassification">
    <vt:lpwstr>1</vt:lpwstr>
  </property>
  <property fmtid="{D5CDD505-2E9C-101B-9397-08002B2CF9AE}" pid="11" name="_dlc_DocId">
    <vt:lpwstr>c210024c-78ec-4e6f-aece-6415f5f6a088</vt:lpwstr>
  </property>
  <property fmtid="{D5CDD505-2E9C-101B-9397-08002B2CF9AE}" pid="12" name="_dlc_DocIdItemGuid">
    <vt:lpwstr>3e41385d-ad0f-4f2b-9c42-b76beed88ee2</vt:lpwstr>
  </property>
  <property fmtid="{D5CDD505-2E9C-101B-9397-08002B2CF9AE}" pid="13" name="_dlc_DocIdUrl">
    <vt:lpwstr>https://statoilsrm.sharepoint.com/sites/ts-30484/wellcontrol/_layouts/DocIdRedir.aspx?ID=c210024c-78ec-4e6f-aece-6415f5f6a088, c210024c-78ec-4e6f-aece-6415f5f6a088</vt:lpwstr>
  </property>
  <property fmtid="{D5CDD505-2E9C-101B-9397-08002B2CF9AE}" pid="14" name="IconOverlay">
    <vt:lpwstr/>
  </property>
  <property fmtid="{D5CDD505-2E9C-101B-9397-08002B2CF9AE}" pid="15" name="Comments">
    <vt:lpwstr/>
  </property>
  <property fmtid="{D5CDD505-2E9C-101B-9397-08002B2CF9AE}" pid="16" name="TemplateParallel2010">
    <vt:lpwstr/>
  </property>
  <property fmtid="{D5CDD505-2E9C-101B-9397-08002B2CF9AE}" pid="17" name="Templatecolor">
    <vt:lpwstr/>
  </property>
  <property fmtid="{D5CDD505-2E9C-101B-9397-08002B2CF9AE}" pid="18" name="filecustomeppt">
    <vt:lpwstr>True</vt:lpwstr>
  </property>
  <property fmtid="{D5CDD505-2E9C-101B-9397-08002B2CF9AE}" pid="19" name="Pres Date">
    <vt:lpwstr/>
  </property>
  <property fmtid="{D5CDD505-2E9C-101B-9397-08002B2CF9AE}" pid="20" name="j463fd55c1e24278acd7d668b68aa43a">
    <vt:lpwstr>TPD D＆W ENG WIWS WELL CONTROL ＆ INTEGRIT (ENG WIWS WCI)|3e8e6507-dbdf-4806-87a8-84d0c79ac0d8</vt:lpwstr>
  </property>
  <property fmtid="{D5CDD505-2E9C-101B-9397-08002B2CF9AE}" pid="21" name="_dlc_ExpireDate">
    <vt:lpwstr/>
  </property>
  <property fmtid="{D5CDD505-2E9C-101B-9397-08002B2CF9AE}" pid="22" name="display_urn:schemas-microsoft-com:office:office#Editor">
    <vt:lpwstr>Vedran Secic</vt:lpwstr>
  </property>
  <property fmtid="{D5CDD505-2E9C-101B-9397-08002B2CF9AE}" pid="23" name="Order">
    <vt:lpwstr>15200.0000000000</vt:lpwstr>
  </property>
  <property fmtid="{D5CDD505-2E9C-101B-9397-08002B2CF9AE}" pid="24" name="EIMOrganisationUnit">
    <vt:lpwstr>8;#TPD D＆W ENG WIWS WELL CONTROL ＆ INTEGRIT (ENG WIWS WCI)|3e8e6507-dbdf-4806-87a8-84d0c79ac0d8</vt:lpwstr>
  </property>
  <property fmtid="{D5CDD505-2E9C-101B-9397-08002B2CF9AE}" pid="25" name="EIMProcessArea">
    <vt:lpwstr>12;#Drilling and well (D＆W)|fe009a51-ebe1-4ba3-bf38-86b6ff998287</vt:lpwstr>
  </property>
  <property fmtid="{D5CDD505-2E9C-101B-9397-08002B2CF9AE}" pid="26" name="ComplianceAssetId">
    <vt:lpwstr/>
  </property>
  <property fmtid="{D5CDD505-2E9C-101B-9397-08002B2CF9AE}" pid="27" name="_vti_ItemDeclaredRecord">
    <vt:lpwstr/>
  </property>
  <property fmtid="{D5CDD505-2E9C-101B-9397-08002B2CF9AE}" pid="28" name="EIMLegalEntity">
    <vt:lpwstr>3;#Equinor ASA|98c35a5d-62b8-4578-be3d-53b9f4deec1f</vt:lpwstr>
  </property>
  <property fmtid="{D5CDD505-2E9C-101B-9397-08002B2CF9AE}" pid="29" name="EIMSecurityClassification">
    <vt:lpwstr>6;#Internal|3361fef0-33ac-457d-8a1d-df19735ffcb1</vt:lpwstr>
  </property>
  <property fmtid="{D5CDD505-2E9C-101B-9397-08002B2CF9AE}" pid="30" name="Email_sentdate">
    <vt:lpwstr/>
  </property>
  <property fmtid="{D5CDD505-2E9C-101B-9397-08002B2CF9AE}" pid="31" name="StatusSP2010">
    <vt:lpwstr>Draft</vt:lpwstr>
  </property>
  <property fmtid="{D5CDD505-2E9C-101B-9397-08002B2CF9AE}" pid="32" name="EIMBusinessArea">
    <vt:lpwstr>63;#PROJECTS DRILLING ＆ PROCUREMENT (PDP)|7dd6164e-cb93-46ee-8cc1-868e8e4371b6</vt:lpwstr>
  </property>
  <property fmtid="{D5CDD505-2E9C-101B-9397-08002B2CF9AE}" pid="33" name="EIMProcess">
    <vt:lpwstr>80;#DW700 - Development well construction|b9c6a36e-556c-4590-9922-b4b0a5d8759b</vt:lpwstr>
  </property>
  <property fmtid="{D5CDD505-2E9C-101B-9397-08002B2CF9AE}" pid="34" name="Email_from">
    <vt:lpwstr/>
  </property>
  <property fmtid="{D5CDD505-2E9C-101B-9397-08002B2CF9AE}" pid="35" name="Email_to">
    <vt:lpwstr/>
  </property>
  <property fmtid="{D5CDD505-2E9C-101B-9397-08002B2CF9AE}" pid="36" name="GUID">
    <vt:lpwstr>f6b8bf7b-2464-4a6f-aa9d-be36e051d5f2</vt:lpwstr>
  </property>
  <property fmtid="{D5CDD505-2E9C-101B-9397-08002B2CF9AE}" pid="37" name="EIMStatus">
    <vt:lpwstr>4;#Draft|af4d3abd-d88d-48b7-8fea-db9baac9496f</vt:lpwstr>
  </property>
  <property fmtid="{D5CDD505-2E9C-101B-9397-08002B2CF9AE}" pid="38" name="DocumentSetDescription">
    <vt:lpwstr/>
  </property>
  <property fmtid="{D5CDD505-2E9C-101B-9397-08002B2CF9AE}" pid="39" name="Email_hasattachment">
    <vt:lpwstr/>
  </property>
  <property fmtid="{D5CDD505-2E9C-101B-9397-08002B2CF9AE}" pid="40" name="EIMSource">
    <vt:lpwstr>33;#SP2010 TEAM SITE|d2a13e4d-4332-499d-9e40-c5f8a4f798c5</vt:lpwstr>
  </property>
  <property fmtid="{D5CDD505-2E9C-101B-9397-08002B2CF9AE}" pid="41" name="display_urn:schemas-microsoft-com:office:office#Author">
    <vt:lpwstr>Vedran Secic</vt:lpwstr>
  </property>
  <property fmtid="{D5CDD505-2E9C-101B-9397-08002B2CF9AE}" pid="42" name="EIMCountry">
    <vt:lpwstr>11;#Norway|cd21f0fc-a0f3-48c6-8f36-ae1c60534e37</vt:lpwstr>
  </property>
  <property fmtid="{D5CDD505-2E9C-101B-9397-08002B2CF9AE}" pid="43" name="EIMInformationAsset">
    <vt:lpwstr>63;#PROJECTS DRILLING ＆ PROCUREMENT (PDP)|7dd6164e-cb93-46ee-8cc1-868e8e4371b6</vt:lpwstr>
  </property>
  <property fmtid="{D5CDD505-2E9C-101B-9397-08002B2CF9AE}" pid="44" name="ContentTypeId">
    <vt:lpwstr>0x010100486874F66478614E8D902548E401D59C001D76F9B1336B4844BDBC1137563D47CE</vt:lpwstr>
  </property>
  <property fmtid="{D5CDD505-2E9C-101B-9397-08002B2CF9AE}" pid="45" name="MediaServiceImageTags">
    <vt:lpwstr/>
  </property>
  <property fmtid="{D5CDD505-2E9C-101B-9397-08002B2CF9AE}" pid="46" name="TaxKeyword">
    <vt:lpwstr/>
  </property>
  <property fmtid="{D5CDD505-2E9C-101B-9397-08002B2CF9AE}" pid="47" name="TaxKeywordTaxHTField">
    <vt:lpwstr/>
  </property>
  <property fmtid="{D5CDD505-2E9C-101B-9397-08002B2CF9AE}" pid="48" name="TaxCatchAll">
    <vt:lpwstr/>
  </property>
  <property fmtid="{D5CDD505-2E9C-101B-9397-08002B2CF9AE}" pid="49" name="ONManagementStructure">
    <vt:lpwstr/>
  </property>
  <property fmtid="{D5CDD505-2E9C-101B-9397-08002B2CF9AE}" pid="50" name="i3bc5342653f4dbcb42b0474e5821fea">
    <vt:lpwstr/>
  </property>
  <property fmtid="{D5CDD505-2E9C-101B-9397-08002B2CF9AE}" pid="51" name="ONWorkAndFieldArea">
    <vt:lpwstr/>
  </property>
  <property fmtid="{D5CDD505-2E9C-101B-9397-08002B2CF9AE}" pid="52" name="j2f3f09481374c6aaacbe07c1e04bd8c">
    <vt:lpwstr/>
  </property>
  <property fmtid="{D5CDD505-2E9C-101B-9397-08002B2CF9AE}" pid="53" name="ONDocumentType">
    <vt:lpwstr/>
  </property>
  <property fmtid="{D5CDD505-2E9C-101B-9397-08002B2CF9AE}" pid="54" name="ONDocumentStatus">
    <vt:lpwstr/>
  </property>
  <property fmtid="{D5CDD505-2E9C-101B-9397-08002B2CF9AE}" pid="55" name="pc35af7ee40c4272a9b88f5752d26e98">
    <vt:lpwstr/>
  </property>
  <property fmtid="{D5CDD505-2E9C-101B-9397-08002B2CF9AE}" pid="56" name="p4be2578f97b4edc955031900f78cb48">
    <vt:lpwstr/>
  </property>
  <property fmtid="{D5CDD505-2E9C-101B-9397-08002B2CF9AE}" pid="57" name="Ansvarlig_x0020_Enhet">
    <vt:lpwstr>4;#Drift og digital samhandling|6c519c72-0233-4280-ab15-5a11f86b3062</vt:lpwstr>
  </property>
  <property fmtid="{D5CDD505-2E9C-101B-9397-08002B2CF9AE}" pid="58" name="Revisjon">
    <vt:lpwstr>Rev. 07</vt:lpwstr>
  </property>
  <property fmtid="{D5CDD505-2E9C-101B-9397-08002B2CF9AE}" pid="59" name="iffd687aa06848b7a7aceafbb18ad061">
    <vt:lpwstr>Drift og digital samhandling|6c519c72-0233-4280-ab15-5a11f86b3062</vt:lpwstr>
  </property>
  <property fmtid="{D5CDD505-2E9C-101B-9397-08002B2CF9AE}" pid="60" name="Retningslinje status">
    <vt:lpwstr>8;#Godkjent|43f9ee7e-9e58-4e45-a1a4-7c2bbbb85935</vt:lpwstr>
  </property>
  <property fmtid="{D5CDD505-2E9C-101B-9397-08002B2CF9AE}" pid="61" name="da04431a58dc42dfbb5ef35a2be4523f">
    <vt:lpwstr/>
  </property>
  <property fmtid="{D5CDD505-2E9C-101B-9397-08002B2CF9AE}" pid="62" name="Ansvarlig person">
    <vt:lpwstr>42</vt:lpwstr>
  </property>
  <property fmtid="{D5CDD505-2E9C-101B-9397-08002B2CF9AE}" pid="63" name="Ansvarlig Enhet">
    <vt:lpwstr>4</vt:lpwstr>
  </property>
  <property fmtid="{D5CDD505-2E9C-101B-9397-08002B2CF9AE}" pid="64" name="Retningslinje_x0020_status">
    <vt:lpwstr>8;#Godkjent|43f9ee7e-9e58-4e45-a1a4-7c2bbbb85935</vt:lpwstr>
  </property>
  <property fmtid="{D5CDD505-2E9C-101B-9397-08002B2CF9AE}" pid="65" name="lcf76f155ced4ddcb4097134ff3c332f">
    <vt:lpwstr/>
  </property>
  <property fmtid="{D5CDD505-2E9C-101B-9397-08002B2CF9AE}" pid="66" name="Ansvarlig_x0020_avdeling">
    <vt:lpwstr/>
  </property>
  <property fmtid="{D5CDD505-2E9C-101B-9397-08002B2CF9AE}" pid="67" name="pf927dad0ce542b693496ef4297d0273">
    <vt:lpwstr/>
  </property>
  <property fmtid="{D5CDD505-2E9C-101B-9397-08002B2CF9AE}" pid="68" name="Retningslinje">
    <vt:lpwstr>56</vt:lpwstr>
  </property>
  <property fmtid="{D5CDD505-2E9C-101B-9397-08002B2CF9AE}" pid="69" name="f243df7eac984f2b81be84a820d04d5f">
    <vt:lpwstr>135: Recommended guidelines for classification and categorisation of well control incidents and well integrity incidents|512217d2-c191-407b-a8bf-4c0d34319269</vt:lpwstr>
  </property>
  <property fmtid="{D5CDD505-2E9C-101B-9397-08002B2CF9AE}" pid="70" name="n7b4a06949f6444b90a0c2d61a33473a">
    <vt:lpwstr>Godkjent|43f9ee7e-9e58-4e45-a1a4-7c2bbbb85935</vt:lpwstr>
  </property>
  <property fmtid="{D5CDD505-2E9C-101B-9397-08002B2CF9AE}" pid="71" name="Retningslinje_x0020_type">
    <vt:lpwstr/>
  </property>
  <property fmtid="{D5CDD505-2E9C-101B-9397-08002B2CF9AE}" pid="72" name="Retningslinje type">
    <vt:lpwstr/>
  </property>
  <property fmtid="{D5CDD505-2E9C-101B-9397-08002B2CF9AE}" pid="73" name="Ansvarlig avdeling">
    <vt:lpwstr/>
  </property>
  <property fmtid="{D5CDD505-2E9C-101B-9397-08002B2CF9AE}" pid="76" name="_docset_NoMedatataSyncRequired">
    <vt:lpwstr>False</vt:lpwstr>
  </property>
</Properties>
</file>