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6"/>
  </p:sldMasterIdLst>
  <p:notesMasterIdLst>
    <p:notesMasterId r:id="rId11"/>
  </p:notesMasterIdLst>
  <p:handoutMasterIdLst>
    <p:handoutMasterId r:id="rId12"/>
  </p:handoutMasterIdLst>
  <p:sldIdLst>
    <p:sldId id="268" r:id="rId7"/>
    <p:sldId id="273" r:id="rId8"/>
    <p:sldId id="272" r:id="rId9"/>
    <p:sldId id="274" r:id="rId10"/>
  </p:sldIdLst>
  <p:sldSz cx="9144000" cy="6858000" type="screen4x3"/>
  <p:notesSz cx="6724650" cy="9774238"/>
  <p:defaultTextStyle>
    <a:defPPr>
      <a:defRPr lang="en-US"/>
    </a:defPPr>
    <a:lvl1pPr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lnSpc>
        <a:spcPct val="110000"/>
      </a:lnSpc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296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3657">
          <p15:clr>
            <a:srgbClr val="A4A3A4"/>
          </p15:clr>
        </p15:guide>
        <p15:guide id="6" orient="horz" pos="3868">
          <p15:clr>
            <a:srgbClr val="A4A3A4"/>
          </p15:clr>
        </p15:guide>
        <p15:guide id="7" pos="2880">
          <p15:clr>
            <a:srgbClr val="A4A3A4"/>
          </p15:clr>
        </p15:guide>
        <p15:guide id="8" pos="2744">
          <p15:clr>
            <a:srgbClr val="A4A3A4"/>
          </p15:clr>
        </p15:guide>
        <p15:guide id="9" pos="3016">
          <p15:clr>
            <a:srgbClr val="A4A3A4"/>
          </p15:clr>
        </p15:guide>
        <p15:guide id="10" pos="5556">
          <p15:clr>
            <a:srgbClr val="A4A3A4"/>
          </p15:clr>
        </p15:guide>
        <p15:guide id="11" pos="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  <a:srgbClr val="008000"/>
    <a:srgbClr val="CFD4DE"/>
    <a:srgbClr val="FF26A4"/>
    <a:srgbClr val="A0A9BE"/>
    <a:srgbClr val="DDDDDD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99D4C6-0309-471C-9672-585883B3BEB7}" v="17" dt="2026-01-06T14:08:1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7" autoAdjust="0"/>
    <p:restoredTop sz="94660" autoAdjust="0"/>
  </p:normalViewPr>
  <p:slideViewPr>
    <p:cSldViewPr>
      <p:cViewPr varScale="1">
        <p:scale>
          <a:sx n="92" d="100"/>
          <a:sy n="92" d="100"/>
        </p:scale>
        <p:origin x="2410" y="293"/>
      </p:cViewPr>
      <p:guideLst>
        <p:guide orient="horz" pos="2160"/>
        <p:guide orient="horz" pos="2296"/>
        <p:guide orient="horz" pos="2024"/>
        <p:guide orient="horz" pos="1117"/>
        <p:guide orient="horz" pos="3657"/>
        <p:guide orient="horz" pos="3868"/>
        <p:guide pos="2880"/>
        <p:guide pos="2744"/>
        <p:guide pos="3016"/>
        <p:guide pos="5556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5" d="100"/>
          <a:sy n="125" d="100"/>
        </p:scale>
        <p:origin x="-462" y="924"/>
      </p:cViewPr>
      <p:guideLst>
        <p:guide orient="horz" pos="3079"/>
        <p:guide pos="2118"/>
      </p:guideLst>
    </p:cSldViewPr>
  </p:notes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Svensson" userId="93357cb0-1525-461d-8d40-b57e66fcc398" providerId="ADAL" clId="{62FA3FE1-4BB8-4C12-BE69-E960AF0658E1}"/>
    <pc:docChg chg="undo custSel addSld delSld modSld">
      <pc:chgData name="Magnus Svensson" userId="93357cb0-1525-461d-8d40-b57e66fcc398" providerId="ADAL" clId="{62FA3FE1-4BB8-4C12-BE69-E960AF0658E1}" dt="2026-01-06T14:08:49.163" v="47" actId="1076"/>
      <pc:docMkLst>
        <pc:docMk/>
      </pc:docMkLst>
      <pc:sldChg chg="addSp delSp modSp del">
        <pc:chgData name="Magnus Svensson" userId="93357cb0-1525-461d-8d40-b57e66fcc398" providerId="ADAL" clId="{62FA3FE1-4BB8-4C12-BE69-E960AF0658E1}" dt="2026-01-06T14:07:18.876" v="31" actId="2696"/>
        <pc:sldMkLst>
          <pc:docMk/>
          <pc:sldMk cId="3165971552" sldId="269"/>
        </pc:sldMkLst>
        <pc:spChg chg="del mod">
          <ac:chgData name="Magnus Svensson" userId="93357cb0-1525-461d-8d40-b57e66fcc398" providerId="ADAL" clId="{62FA3FE1-4BB8-4C12-BE69-E960AF0658E1}" dt="2026-01-06T14:07:14.570" v="30" actId="478"/>
          <ac:spMkLst>
            <pc:docMk/>
            <pc:sldMk cId="3165971552" sldId="269"/>
            <ac:spMk id="2" creationId="{00000000-0000-0000-0000-000000000000}"/>
          </ac:spMkLst>
        </pc:spChg>
        <pc:spChg chg="add mod">
          <ac:chgData name="Magnus Svensson" userId="93357cb0-1525-461d-8d40-b57e66fcc398" providerId="ADAL" clId="{62FA3FE1-4BB8-4C12-BE69-E960AF0658E1}" dt="2026-01-06T14:07:14.570" v="30" actId="478"/>
          <ac:spMkLst>
            <pc:docMk/>
            <pc:sldMk cId="3165971552" sldId="269"/>
            <ac:spMk id="3" creationId="{6E59CCDA-F2AE-663E-2A9D-F5EB43519AD4}"/>
          </ac:spMkLst>
        </pc:spChg>
      </pc:sldChg>
      <pc:sldChg chg="addSp delSp modSp mod">
        <pc:chgData name="Magnus Svensson" userId="93357cb0-1525-461d-8d40-b57e66fcc398" providerId="ADAL" clId="{62FA3FE1-4BB8-4C12-BE69-E960AF0658E1}" dt="2026-01-06T14:07:07.171" v="28" actId="1076"/>
        <pc:sldMkLst>
          <pc:docMk/>
          <pc:sldMk cId="2270232626" sldId="272"/>
        </pc:sldMkLst>
        <pc:spChg chg="mod">
          <ac:chgData name="Magnus Svensson" userId="93357cb0-1525-461d-8d40-b57e66fcc398" providerId="ADAL" clId="{62FA3FE1-4BB8-4C12-BE69-E960AF0658E1}" dt="2026-01-06T14:05:13.298" v="3" actId="1076"/>
          <ac:spMkLst>
            <pc:docMk/>
            <pc:sldMk cId="2270232626" sldId="272"/>
            <ac:spMk id="2" creationId="{00000000-0000-0000-0000-000000000000}"/>
          </ac:spMkLst>
        </pc:spChg>
        <pc:graphicFrameChg chg="add mod">
          <ac:chgData name="Magnus Svensson" userId="93357cb0-1525-461d-8d40-b57e66fcc398" providerId="ADAL" clId="{62FA3FE1-4BB8-4C12-BE69-E960AF0658E1}" dt="2026-01-06T14:05:51.451" v="7"/>
          <ac:graphicFrameMkLst>
            <pc:docMk/>
            <pc:sldMk cId="2270232626" sldId="272"/>
            <ac:graphicFrameMk id="3" creationId="{2C61E8B6-A5F4-574A-C4F9-7ECA5E04501F}"/>
          </ac:graphicFrameMkLst>
        </pc:graphicFrameChg>
        <pc:graphicFrameChg chg="del modGraphic">
          <ac:chgData name="Magnus Svensson" userId="93357cb0-1525-461d-8d40-b57e66fcc398" providerId="ADAL" clId="{62FA3FE1-4BB8-4C12-BE69-E960AF0658E1}" dt="2026-01-06T14:05:23.780" v="6" actId="478"/>
          <ac:graphicFrameMkLst>
            <pc:docMk/>
            <pc:sldMk cId="2270232626" sldId="272"/>
            <ac:graphicFrameMk id="4" creationId="{61C361EB-7E24-4C54-B7A3-DFB8F260781A}"/>
          </ac:graphicFrameMkLst>
        </pc:graphicFrameChg>
        <pc:picChg chg="add del mod">
          <ac:chgData name="Magnus Svensson" userId="93357cb0-1525-461d-8d40-b57e66fcc398" providerId="ADAL" clId="{62FA3FE1-4BB8-4C12-BE69-E960AF0658E1}" dt="2026-01-06T14:06:00.481" v="11" actId="478"/>
          <ac:picMkLst>
            <pc:docMk/>
            <pc:sldMk cId="2270232626" sldId="272"/>
            <ac:picMk id="5" creationId="{E8BF6618-1324-0D3A-1F6E-FBAEDC7E079B}"/>
          </ac:picMkLst>
        </pc:picChg>
        <pc:picChg chg="add mod">
          <ac:chgData name="Magnus Svensson" userId="93357cb0-1525-461d-8d40-b57e66fcc398" providerId="ADAL" clId="{62FA3FE1-4BB8-4C12-BE69-E960AF0658E1}" dt="2026-01-06T14:07:07.171" v="28" actId="1076"/>
          <ac:picMkLst>
            <pc:docMk/>
            <pc:sldMk cId="2270232626" sldId="272"/>
            <ac:picMk id="7" creationId="{C424C67F-8D8F-1416-F896-09AA145A2F29}"/>
          </ac:picMkLst>
        </pc:picChg>
      </pc:sldChg>
      <pc:sldChg chg="addSp delSp modSp add mod">
        <pc:chgData name="Magnus Svensson" userId="93357cb0-1525-461d-8d40-b57e66fcc398" providerId="ADAL" clId="{62FA3FE1-4BB8-4C12-BE69-E960AF0658E1}" dt="2026-01-06T14:08:49.163" v="47" actId="1076"/>
        <pc:sldMkLst>
          <pc:docMk/>
          <pc:sldMk cId="3974203569" sldId="274"/>
        </pc:sldMkLst>
        <pc:spChg chg="mod">
          <ac:chgData name="Magnus Svensson" userId="93357cb0-1525-461d-8d40-b57e66fcc398" providerId="ADAL" clId="{62FA3FE1-4BB8-4C12-BE69-E960AF0658E1}" dt="2026-01-06T14:08:09.933" v="38" actId="1076"/>
          <ac:spMkLst>
            <pc:docMk/>
            <pc:sldMk cId="3974203569" sldId="274"/>
            <ac:spMk id="2" creationId="{B2C02C61-77F9-802A-5496-323CD1BC1DF8}"/>
          </ac:spMkLst>
        </pc:spChg>
        <pc:grpChg chg="add mod">
          <ac:chgData name="Magnus Svensson" userId="93357cb0-1525-461d-8d40-b57e66fcc398" providerId="ADAL" clId="{62FA3FE1-4BB8-4C12-BE69-E960AF0658E1}" dt="2026-01-06T14:08:44.969" v="45" actId="1076"/>
          <ac:grpSpMkLst>
            <pc:docMk/>
            <pc:sldMk cId="3974203569" sldId="274"/>
            <ac:grpSpMk id="8" creationId="{BBA9C98C-594E-C831-27BE-B1C4F86DE22F}"/>
          </ac:grpSpMkLst>
        </pc:grpChg>
        <pc:picChg chg="add mod">
          <ac:chgData name="Magnus Svensson" userId="93357cb0-1525-461d-8d40-b57e66fcc398" providerId="ADAL" clId="{62FA3FE1-4BB8-4C12-BE69-E960AF0658E1}" dt="2026-01-06T14:08:16.885" v="39" actId="164"/>
          <ac:picMkLst>
            <pc:docMk/>
            <pc:sldMk cId="3974203569" sldId="274"/>
            <ac:picMk id="4" creationId="{E8739189-EDEE-6F3D-4FF9-829D3ABDB20A}"/>
          </ac:picMkLst>
        </pc:picChg>
        <pc:picChg chg="add mod">
          <ac:chgData name="Magnus Svensson" userId="93357cb0-1525-461d-8d40-b57e66fcc398" providerId="ADAL" clId="{62FA3FE1-4BB8-4C12-BE69-E960AF0658E1}" dt="2026-01-06T14:08:16.885" v="39" actId="164"/>
          <ac:picMkLst>
            <pc:docMk/>
            <pc:sldMk cId="3974203569" sldId="274"/>
            <ac:picMk id="6" creationId="{984B0C5C-03E6-0FE0-AA7E-E35A181D455D}"/>
          </ac:picMkLst>
        </pc:picChg>
        <pc:picChg chg="del">
          <ac:chgData name="Magnus Svensson" userId="93357cb0-1525-461d-8d40-b57e66fcc398" providerId="ADAL" clId="{62FA3FE1-4BB8-4C12-BE69-E960AF0658E1}" dt="2026-01-06T14:07:24.937" v="33" actId="478"/>
          <ac:picMkLst>
            <pc:docMk/>
            <pc:sldMk cId="3974203569" sldId="274"/>
            <ac:picMk id="7" creationId="{4D634E50-7056-25CB-5DAD-86D25E4EC5D4}"/>
          </ac:picMkLst>
        </pc:picChg>
        <pc:picChg chg="add mod">
          <ac:chgData name="Magnus Svensson" userId="93357cb0-1525-461d-8d40-b57e66fcc398" providerId="ADAL" clId="{62FA3FE1-4BB8-4C12-BE69-E960AF0658E1}" dt="2026-01-06T14:08:49.163" v="47" actId="1076"/>
          <ac:picMkLst>
            <pc:docMk/>
            <pc:sldMk cId="3974203569" sldId="274"/>
            <ac:picMk id="10" creationId="{0AECCE68-454D-5678-370F-FAA5039246D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982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982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fld id="{A5446E58-26DB-4E50-ABFD-A3758602F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8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982" y="0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086" y="4642764"/>
            <a:ext cx="5378479" cy="4398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l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982" y="9283961"/>
            <a:ext cx="2914119" cy="48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32" tIns="47315" rIns="94632" bIns="47315" numCol="1" anchor="b" anchorCtr="0" compatLnSpc="1">
            <a:prstTxWarp prst="textNoShape">
              <a:avLst/>
            </a:prstTxWarp>
          </a:bodyPr>
          <a:lstStyle>
            <a:lvl1pPr algn="r" defTabSz="945789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</a:defRPr>
            </a:lvl1pPr>
          </a:lstStyle>
          <a:p>
            <a:pPr>
              <a:defRPr/>
            </a:pPr>
            <a:fld id="{7E06A42B-BCF5-4D26-887B-0061A312A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55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2F1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/>
          <p:cNvSpPr>
            <a:spLocks/>
          </p:cNvSpPr>
          <p:nvPr/>
        </p:nvSpPr>
        <p:spPr bwMode="gray">
          <a:xfrm>
            <a:off x="-1588" y="0"/>
            <a:ext cx="9148763" cy="2735263"/>
          </a:xfrm>
          <a:custGeom>
            <a:avLst/>
            <a:gdLst>
              <a:gd name="T0" fmla="*/ 0 w 5806"/>
              <a:gd name="T1" fmla="*/ 2147483647 h 1769"/>
              <a:gd name="T2" fmla="*/ 0 w 5806"/>
              <a:gd name="T3" fmla="*/ 0 h 1769"/>
              <a:gd name="T4" fmla="*/ 2147483647 w 5806"/>
              <a:gd name="T5" fmla="*/ 0 h 1769"/>
              <a:gd name="T6" fmla="*/ 2147483647 w 5806"/>
              <a:gd name="T7" fmla="*/ 2147483647 h 1769"/>
              <a:gd name="T8" fmla="*/ 0 w 5806"/>
              <a:gd name="T9" fmla="*/ 2147483647 h 1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06" h="1769">
                <a:moveTo>
                  <a:pt x="0" y="1769"/>
                </a:moveTo>
                <a:lnTo>
                  <a:pt x="0" y="0"/>
                </a:lnTo>
                <a:lnTo>
                  <a:pt x="5806" y="0"/>
                </a:lnTo>
                <a:lnTo>
                  <a:pt x="5806" y="1134"/>
                </a:lnTo>
                <a:lnTo>
                  <a:pt x="0" y="1769"/>
                </a:lnTo>
                <a:close/>
              </a:path>
            </a:pathLst>
          </a:custGeom>
          <a:solidFill>
            <a:schemeClr val="tx1"/>
          </a:solidFill>
          <a:ln w="31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5" name="Picture 32" descr="statoil_vertical_neg_rgb_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638" y="196850"/>
            <a:ext cx="1436687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Rectangle 1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23850" y="3213100"/>
            <a:ext cx="6754813" cy="1655763"/>
          </a:xfrm>
        </p:spPr>
        <p:txBody>
          <a:bodyPr/>
          <a:lstStyle>
            <a:lvl1pPr>
              <a:defRPr sz="380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noProof="0"/>
              <a:t>Click here to add text	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23850" y="5124450"/>
            <a:ext cx="6754813" cy="1014413"/>
          </a:xfrm>
        </p:spPr>
        <p:txBody>
          <a:bodyPr/>
          <a:lstStyle>
            <a:lvl1pPr marL="0" indent="0">
              <a:buFont typeface="Arial" charset="0"/>
              <a:buNone/>
              <a:defRPr sz="240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noProof="0"/>
              <a:t>Click here to add subtitle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0" y="6434138"/>
            <a:ext cx="323850" cy="2841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1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333333"/>
                </a:solidFill>
                <a:latin typeface="Arial" charset="0"/>
              </a:defRPr>
            </a:lvl1pPr>
          </a:lstStyle>
          <a:p>
            <a:pPr>
              <a:defRPr/>
            </a:pPr>
            <a:fld id="{D54CE053-D0E5-40D8-88C8-C43BB7307CDC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sz="half" idx="11"/>
          </p:nvPr>
        </p:nvSpPr>
        <p:spPr bwMode="gray">
          <a:xfrm>
            <a:off x="323850" y="6434138"/>
            <a:ext cx="3429000" cy="2841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rgbClr val="333333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nb-NO"/>
              <a:t>Classification: Internal     2011-06-14</a:t>
            </a:r>
          </a:p>
        </p:txBody>
      </p:sp>
    </p:spTree>
    <p:extLst>
      <p:ext uri="{BB962C8B-B14F-4D97-AF65-F5344CB8AC3E}">
        <p14:creationId xmlns:p14="http://schemas.microsoft.com/office/powerpoint/2010/main" val="311084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1100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4488" y="190500"/>
            <a:ext cx="2130425" cy="5586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190500"/>
            <a:ext cx="6238875" cy="55864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091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83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841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3213" y="1744663"/>
            <a:ext cx="4173537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744663"/>
            <a:ext cx="4175125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30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75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132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60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73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424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3213" y="1744663"/>
            <a:ext cx="8501062" cy="403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90500"/>
            <a:ext cx="8501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nb-NO" sz="2400" b="1">
                <a:solidFill>
                  <a:schemeClr val="bg1"/>
                </a:solidFill>
              </a:rPr>
              <a:t> </a:t>
            </a:r>
            <a:endParaRPr lang="en-AU" sz="2000" b="1">
              <a:solidFill>
                <a:schemeClr val="bg1"/>
              </a:solidFill>
            </a:endParaRPr>
          </a:p>
        </p:txBody>
      </p:sp>
      <p:pic>
        <p:nvPicPr>
          <p:cNvPr id="1029" name="Picture 4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61913"/>
            <a:ext cx="542925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−"/>
        <a:defRPr>
          <a:solidFill>
            <a:schemeClr val="tx2"/>
          </a:solidFill>
          <a:latin typeface="+mn-lt"/>
        </a:defRPr>
      </a:lvl2pPr>
      <a:lvl3pPr marL="1089025" indent="-200025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3pPr>
      <a:lvl4pPr marL="1581150" indent="-236538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−"/>
        <a:defRPr>
          <a:solidFill>
            <a:schemeClr val="tx2"/>
          </a:solidFill>
          <a:latin typeface="+mn-lt"/>
        </a:defRPr>
      </a:lvl4pPr>
      <a:lvl5pPr marL="2009775" indent="-180975" algn="l" rtl="0" eaLnBrk="0" fontAlgn="base" hangingPunct="0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5pPr>
      <a:lvl6pPr marL="24669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6pPr>
      <a:lvl7pPr marL="29241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7pPr>
      <a:lvl8pPr marL="33813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8pPr>
      <a:lvl9pPr marL="3838575" indent="-180975" algn="l" rtl="0" fontAlgn="base">
        <a:lnSpc>
          <a:spcPct val="110000"/>
        </a:lnSpc>
        <a:spcBef>
          <a:spcPct val="0"/>
        </a:spcBef>
        <a:spcAft>
          <a:spcPct val="40000"/>
        </a:spcAft>
        <a:buClr>
          <a:schemeClr val="tx2"/>
        </a:buClr>
        <a:buFont typeface="Arial" charset="0"/>
        <a:buChar char="•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8" y="69850"/>
            <a:ext cx="8501062" cy="533400"/>
          </a:xfrm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         Well Integrity incident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91705" y="1481535"/>
            <a:ext cx="4689475" cy="17069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Background: </a:t>
            </a:r>
          </a:p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Include important elements in detection and immediate assessments/actions</a:t>
            </a:r>
          </a:p>
          <a:p>
            <a:pPr marL="180975" indent="-180975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Include any other relevant integrity issues</a:t>
            </a:r>
            <a:endParaRPr lang="en-GB" sz="1100" b="1" i="1" strike="sngStrike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190193" y="3248617"/>
            <a:ext cx="4689475" cy="10221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Well integrity assessment conclusion: 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What were the immediate and root causes from the investigation?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Were there other relevant problems identified?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117 reporting code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90193" y="4330922"/>
            <a:ext cx="4681845" cy="138294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66700" indent="-266700" algn="l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100" b="1" dirty="0"/>
              <a:t>Mitigating actions / well risk</a:t>
            </a:r>
            <a:r>
              <a:rPr lang="en-GB" sz="1200" b="1" dirty="0"/>
              <a:t>: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n-GB" sz="1100" b="1" i="1" dirty="0"/>
              <a:t>Key mitigating long term actions</a:t>
            </a: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197823" y="5773992"/>
            <a:ext cx="4681845" cy="9061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r>
              <a:rPr lang="nb-NO" sz="1100" b="1" dirty="0"/>
              <a:t>Lessons learned / operational adjustments</a:t>
            </a:r>
            <a:r>
              <a:rPr lang="nb-NO" sz="1200" b="1" dirty="0"/>
              <a:t>:</a:t>
            </a:r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nb-NO" sz="1100" b="1" i="1" dirty="0"/>
              <a:t>Any important lessons learned or operational adjustments on the installation/field due to failure</a:t>
            </a:r>
          </a:p>
          <a:p>
            <a:pPr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endParaRPr lang="nb-NO" sz="1200" b="1" dirty="0"/>
          </a:p>
          <a:p>
            <a:pPr marL="182563" indent="-182563" algn="l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charset="0"/>
              <a:buNone/>
            </a:pPr>
            <a:endParaRPr lang="nb-NO" sz="1200" b="1" dirty="0">
              <a:solidFill>
                <a:srgbClr val="808080"/>
              </a:solidFill>
            </a:endParaRP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5113338" y="783368"/>
            <a:ext cx="3848100" cy="589206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nb-NO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5173280" y="871765"/>
            <a:ext cx="2455862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  <a:buClr>
                <a:schemeClr val="tx2"/>
              </a:buClr>
              <a:buFont typeface="Arial" charset="0"/>
              <a:buNone/>
            </a:pPr>
            <a:r>
              <a:rPr lang="en-GB" sz="1200" b="1" dirty="0"/>
              <a:t>Illustration/well bore schematic</a:t>
            </a:r>
            <a:endParaRPr lang="en-US" sz="12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C67C10E-7D53-4107-AA2A-45FF172ED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795343"/>
              </p:ext>
            </p:extLst>
          </p:nvPr>
        </p:nvGraphicFramePr>
        <p:xfrm>
          <a:off x="5850738" y="220869"/>
          <a:ext cx="3110700" cy="43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75">
                  <a:extLst>
                    <a:ext uri="{9D8B030D-6E8A-4147-A177-3AD203B41FA5}">
                      <a16:colId xmlns:a16="http://schemas.microsoft.com/office/drawing/2014/main" val="4245509554"/>
                    </a:ext>
                  </a:extLst>
                </a:gridCol>
                <a:gridCol w="752470">
                  <a:extLst>
                    <a:ext uri="{9D8B030D-6E8A-4147-A177-3AD203B41FA5}">
                      <a16:colId xmlns:a16="http://schemas.microsoft.com/office/drawing/2014/main" val="30106361"/>
                    </a:ext>
                  </a:extLst>
                </a:gridCol>
                <a:gridCol w="802880">
                  <a:extLst>
                    <a:ext uri="{9D8B030D-6E8A-4147-A177-3AD203B41FA5}">
                      <a16:colId xmlns:a16="http://schemas.microsoft.com/office/drawing/2014/main" val="3806722439"/>
                    </a:ext>
                  </a:extLst>
                </a:gridCol>
                <a:gridCol w="777675">
                  <a:extLst>
                    <a:ext uri="{9D8B030D-6E8A-4147-A177-3AD203B41FA5}">
                      <a16:colId xmlns:a16="http://schemas.microsoft.com/office/drawing/2014/main" val="347080854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Incident category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191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3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Level 4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21467"/>
                  </a:ext>
                </a:extLst>
              </a:tr>
              <a:tr h="125632"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5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b-NO" sz="8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159649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F62935E-C134-4526-B832-B7A9730C2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480510"/>
              </p:ext>
            </p:extLst>
          </p:nvPr>
        </p:nvGraphicFramePr>
        <p:xfrm>
          <a:off x="190193" y="728480"/>
          <a:ext cx="4702373" cy="701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7153">
                  <a:extLst>
                    <a:ext uri="{9D8B030D-6E8A-4147-A177-3AD203B41FA5}">
                      <a16:colId xmlns:a16="http://schemas.microsoft.com/office/drawing/2014/main" val="341423956"/>
                    </a:ext>
                  </a:extLst>
                </a:gridCol>
                <a:gridCol w="1129682">
                  <a:extLst>
                    <a:ext uri="{9D8B030D-6E8A-4147-A177-3AD203B41FA5}">
                      <a16:colId xmlns:a16="http://schemas.microsoft.com/office/drawing/2014/main" val="2482648190"/>
                    </a:ext>
                  </a:extLst>
                </a:gridCol>
                <a:gridCol w="1305362">
                  <a:extLst>
                    <a:ext uri="{9D8B030D-6E8A-4147-A177-3AD203B41FA5}">
                      <a16:colId xmlns:a16="http://schemas.microsoft.com/office/drawing/2014/main" val="1019066192"/>
                    </a:ext>
                  </a:extLst>
                </a:gridCol>
                <a:gridCol w="1420176">
                  <a:extLst>
                    <a:ext uri="{9D8B030D-6E8A-4147-A177-3AD203B41FA5}">
                      <a16:colId xmlns:a16="http://schemas.microsoft.com/office/drawing/2014/main" val="2373066503"/>
                    </a:ext>
                  </a:extLst>
                </a:gridCol>
              </a:tblGrid>
              <a:tr h="138841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Location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Main issue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490537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Well type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800" i="1" dirty="0">
                          <a:solidFill>
                            <a:schemeClr val="tx1"/>
                          </a:solidFill>
                        </a:rPr>
                        <a:t>Producer/injector etc.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Issue keywords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784708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Installation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Subsea/Platform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050568"/>
                  </a:ext>
                </a:extLst>
              </a:tr>
              <a:tr h="146902">
                <a:tc>
                  <a:txBody>
                    <a:bodyPr/>
                    <a:lstStyle/>
                    <a:p>
                      <a:r>
                        <a:rPr lang="nb-NO" sz="10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Feb.2021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nb-NO" sz="10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i="1" dirty="0">
                          <a:solidFill>
                            <a:schemeClr val="tx1"/>
                          </a:solidFill>
                        </a:rPr>
                        <a:t>Select from table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576583"/>
                  </a:ext>
                </a:extLst>
              </a:tr>
            </a:tbl>
          </a:graphicData>
        </a:graphic>
      </p:graphicFrame>
      <p:pic>
        <p:nvPicPr>
          <p:cNvPr id="4" name="Bilde 3">
            <a:extLst>
              <a:ext uri="{FF2B5EF4-FFF2-40B4-BE49-F238E27FC236}">
                <a16:creationId xmlns:a16="http://schemas.microsoft.com/office/drawing/2014/main" id="{2BA4E011-D610-DF92-1ADA-EA7B6E735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8" y="37072"/>
            <a:ext cx="635488" cy="6312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EF12944-BC16-48C5-805A-90FE9AE2D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901526"/>
              </p:ext>
            </p:extLst>
          </p:nvPr>
        </p:nvGraphicFramePr>
        <p:xfrm>
          <a:off x="363039" y="1444777"/>
          <a:ext cx="846187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0624">
                  <a:extLst>
                    <a:ext uri="{9D8B030D-6E8A-4147-A177-3AD203B41FA5}">
                      <a16:colId xmlns:a16="http://schemas.microsoft.com/office/drawing/2014/main" val="2443372166"/>
                    </a:ext>
                  </a:extLst>
                </a:gridCol>
                <a:gridCol w="2820624">
                  <a:extLst>
                    <a:ext uri="{9D8B030D-6E8A-4147-A177-3AD203B41FA5}">
                      <a16:colId xmlns:a16="http://schemas.microsoft.com/office/drawing/2014/main" val="1336453369"/>
                    </a:ext>
                  </a:extLst>
                </a:gridCol>
                <a:gridCol w="2820624">
                  <a:extLst>
                    <a:ext uri="{9D8B030D-6E8A-4147-A177-3AD203B41FA5}">
                      <a16:colId xmlns:a16="http://schemas.microsoft.com/office/drawing/2014/main" val="4088540518"/>
                    </a:ext>
                  </a:extLst>
                </a:gridCol>
              </a:tblGrid>
              <a:tr h="302038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Main issue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b-NO" dirty="0" err="1">
                          <a:solidFill>
                            <a:schemeClr val="tx1"/>
                          </a:solidFill>
                        </a:rPr>
                        <a:t>Issue</a:t>
                      </a:r>
                      <a:r>
                        <a:rPr lang="nb-NO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b-NO" dirty="0" err="1">
                          <a:solidFill>
                            <a:schemeClr val="tx1"/>
                          </a:solidFill>
                        </a:rPr>
                        <a:t>keyword</a:t>
                      </a:r>
                      <a:endParaRPr lang="nb-N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976948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Valve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ASV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DHSV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871572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External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157482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Tubing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Seals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Packer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918211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Annulus leak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GLV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847905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Overpressure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/>
                        <a:t>Hydraulics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350423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r>
                        <a:rPr lang="nb-NO" sz="12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Corrosion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Erosion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202825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Burst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773133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Control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Collapse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055277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697049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Fatigue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Lifetime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642346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Maloperation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Compatibility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44174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Instrumentation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515091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507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45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468" y="242216"/>
            <a:ext cx="8501063" cy="721536"/>
          </a:xfrm>
        </p:spPr>
        <p:txBody>
          <a:bodyPr/>
          <a:lstStyle/>
          <a:p>
            <a:pPr algn="ctr"/>
            <a:r>
              <a:rPr lang="en-US" sz="2000" b="1" dirty="0"/>
              <a:t>Matrix for categorization and classification of well integrity incidents</a:t>
            </a:r>
            <a:br>
              <a:rPr lang="en-US" sz="2000" b="1" dirty="0"/>
            </a:br>
            <a:r>
              <a:rPr lang="en-US" sz="2000" b="1" dirty="0"/>
              <a:t>For wells in operation / production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24C67F-8D8F-1416-F896-09AA145A2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960" y="1204264"/>
            <a:ext cx="7008171" cy="505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3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A91A9-5A9C-65A3-3EBA-3405B5946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02C61-77F9-802A-5496-323CD1BC1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424" y="199837"/>
            <a:ext cx="8501063" cy="721536"/>
          </a:xfrm>
        </p:spPr>
        <p:txBody>
          <a:bodyPr/>
          <a:lstStyle/>
          <a:p>
            <a:pPr algn="ctr"/>
            <a:r>
              <a:rPr lang="en-US" sz="2000" b="1" dirty="0"/>
              <a:t>Matrix for categorization and classification of well integrity incidents</a:t>
            </a:r>
            <a:br>
              <a:rPr lang="en-US" sz="2000" b="1" dirty="0"/>
            </a:br>
            <a:r>
              <a:rPr lang="en-US" sz="2000" b="1" dirty="0"/>
              <a:t>For wells in operation / production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A9C98C-594E-C831-27BE-B1C4F86DE22F}"/>
              </a:ext>
            </a:extLst>
          </p:cNvPr>
          <p:cNvGrpSpPr/>
          <p:nvPr/>
        </p:nvGrpSpPr>
        <p:grpSpPr>
          <a:xfrm>
            <a:off x="1325088" y="1084008"/>
            <a:ext cx="6193184" cy="4449472"/>
            <a:chOff x="1625728" y="1170432"/>
            <a:chExt cx="5258256" cy="36426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739189-EDEE-6F3D-4FF9-829D3ABDB2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25728" y="1444776"/>
              <a:ext cx="5258256" cy="3368332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84B0C5C-03E6-0FE0-AA7E-E35A181D4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56211" y="1170432"/>
              <a:ext cx="5197290" cy="274344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AECCE68-454D-5678-370F-FAA5039246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251" y="5606512"/>
            <a:ext cx="5349704" cy="105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0356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333333"/>
      </a:dk1>
      <a:lt1>
        <a:srgbClr val="FFFFFF"/>
      </a:lt1>
      <a:dk2>
        <a:srgbClr val="333333"/>
      </a:dk2>
      <a:lt2>
        <a:srgbClr val="999999"/>
      </a:lt2>
      <a:accent1>
        <a:srgbClr val="CCCCCC"/>
      </a:accent1>
      <a:accent2>
        <a:srgbClr val="40537D"/>
      </a:accent2>
      <a:accent3>
        <a:srgbClr val="FFFFFF"/>
      </a:accent3>
      <a:accent4>
        <a:srgbClr val="2A2A2A"/>
      </a:accent4>
      <a:accent5>
        <a:srgbClr val="E2E2E2"/>
      </a:accent5>
      <a:accent6>
        <a:srgbClr val="394A71"/>
      </a:accent6>
      <a:hlink>
        <a:srgbClr val="4A18A4"/>
      </a:hlink>
      <a:folHlink>
        <a:srgbClr val="68E6FC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333333"/>
        </a:dk1>
        <a:lt1>
          <a:srgbClr val="FFFFFF"/>
        </a:lt1>
        <a:dk2>
          <a:srgbClr val="333333"/>
        </a:dk2>
        <a:lt2>
          <a:srgbClr val="999999"/>
        </a:lt2>
        <a:accent1>
          <a:srgbClr val="CCCCCC"/>
        </a:accent1>
        <a:accent2>
          <a:srgbClr val="40537D"/>
        </a:accent2>
        <a:accent3>
          <a:srgbClr val="FFFFFF"/>
        </a:accent3>
        <a:accent4>
          <a:srgbClr val="2A2A2A"/>
        </a:accent4>
        <a:accent5>
          <a:srgbClr val="E2E2E2"/>
        </a:accent5>
        <a:accent6>
          <a:srgbClr val="394A71"/>
        </a:accent6>
        <a:hlink>
          <a:srgbClr val="4A18A4"/>
        </a:hlink>
        <a:folHlink>
          <a:srgbClr val="68E6F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ac94731-094b-4f1e-8d47-39f65f39ded4" ContentTypeId="0x010100486874F66478614E8D902548E401D59C" PreviousValue="false" LastSyncTimeStamp="2022-11-28T10:30:52.987Z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360_x0020_-_x0020_Prosjekt_x0020_Status xmlns="ab8dfccc-4636-4312-b655-502deec2e93b" xsi:nil="true"/>
    <B360_x0020_-_x0020_Dok._x0020_Type xmlns="ab8dfccc-4636-4312-b655-502deec2e93b" xsi:nil="true"/>
    <B360_x0020_-_x0020_Revisjon xmlns="ab8dfccc-4636-4312-b655-502deec2e93b" xsi:nil="true"/>
    <B360_x0020_-_x0020_Endret_x0020_av xmlns="ab8dfccc-4636-4312-b655-502deec2e93b" xsi:nil="true"/>
    <B360_x0020_-_x0020_Endret xmlns="ab8dfccc-4636-4312-b655-502deec2e93b" xsi:nil="true"/>
    <TaxCatchAll xmlns="ab8dfccc-4636-4312-b655-502deec2e93b">
      <Value>4</Value>
      <Value>8</Value>
      <Value>56</Value>
    </TaxCatchAll>
    <B360_x0020_-_x0020_Opprettet_x0020_av xmlns="ab8dfccc-4636-4312-b655-502deec2e93b" xsi:nil="true"/>
    <B360-Opprettet xmlns="ab8dfccc-4636-4312-b655-502deec2e93b" xsi:nil="true"/>
    <B360_x0020_-_x0020_Dok._x0020_No. xmlns="ab8dfccc-4636-4312-b655-502deec2e93b" xsi:nil="true"/>
    <B360_x0020_-_x0020_Prosjekt_x0020_Beskrivelse xmlns="ab8dfccc-4636-4312-b655-502deec2e93b" xsi:nil="true"/>
    <B360_x0020_-_x0020_Id xmlns="ab8dfccc-4636-4312-b655-502deec2e93b" xsi:nil="true"/>
    <B360_x0020_-_x0020_Versjon xmlns="ab8dfccc-4636-4312-b655-502deec2e93b" xsi:nil="true"/>
    <B360_x0020_-_x0020_Prosjekt_x0020_Navn xmlns="ab8dfccc-4636-4312-b655-502deec2e93b" xsi:nil="true"/>
    <_dlc_DocId xmlns="cfcffe23-96b2-418c-9053-ac0d36f0b3b4">RETN-1343625963-15054</_dlc_DocId>
    <_dlc_DocIdUrl xmlns="cfcffe23-96b2-418c-9053-ac0d36f0b3b4">
      <Url>https://offshorenorge.sharepoint.com/sites/RetningslinjerfraOffshoreNorge/_layouts/15/DocIdRedir.aspx?ID=RETN-1343625963-15054</Url>
      <Description>RETN-1343625963-15054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tningslinjer" ma:contentTypeID="0x010100486874F66478614E8D902548E401D59C001D76F9B1336B4844BDBC1137563D47CE" ma:contentTypeVersion="23" ma:contentTypeDescription="Brukes på område for Retningslinjer" ma:contentTypeScope="" ma:versionID="4f9cf13149757482ea12b1f1b42a171d">
  <xsd:schema xmlns:xsd="http://www.w3.org/2001/XMLSchema" xmlns:xs="http://www.w3.org/2001/XMLSchema" xmlns:p="http://schemas.microsoft.com/office/2006/metadata/properties" xmlns:ns2="ab8dfccc-4636-4312-b655-502deec2e93b" xmlns:ns3="cfcffe23-96b2-418c-9053-ac0d36f0b3b4" targetNamespace="http://schemas.microsoft.com/office/2006/metadata/properties" ma:root="true" ma:fieldsID="af90d5bb6379805deebb9dae2041b6d3" ns2:_="" ns3:_="">
    <xsd:import namespace="ab8dfccc-4636-4312-b655-502deec2e93b"/>
    <xsd:import namespace="cfcffe23-96b2-418c-9053-ac0d36f0b3b4"/>
    <xsd:element name="properties">
      <xsd:complexType>
        <xsd:sequence>
          <xsd:element name="documentManagement">
            <xsd:complexType>
              <xsd:all>
                <xsd:element ref="ns2:TaxCatchAllLabel" minOccurs="0"/>
                <xsd:element ref="ns2:TaxCatchAll" minOccurs="0"/>
                <xsd:element ref="ns2:B360_x0020_-_x0020_Dok._x0020_No." minOccurs="0"/>
                <xsd:element ref="ns2:B360_x0020_-_x0020_Revisjon" minOccurs="0"/>
                <xsd:element ref="ns2:B360_x0020_-_x0020_Versjon" minOccurs="0"/>
                <xsd:element ref="ns2:B360_x0020_-_x0020_Prosjekt_x0020_Navn" minOccurs="0"/>
                <xsd:element ref="ns2:B360_x0020_-_x0020_Prosjekt_x0020_Beskrivelse" minOccurs="0"/>
                <xsd:element ref="ns2:B360_x0020_-_x0020_Prosjekt_x0020_Status" minOccurs="0"/>
                <xsd:element ref="ns2:B360_x0020_-_x0020_Dok._x0020_Type" minOccurs="0"/>
                <xsd:element ref="ns2:B360-Opprettet" minOccurs="0"/>
                <xsd:element ref="ns2:B360_x0020_-_x0020_Opprettet_x0020_av" minOccurs="0"/>
                <xsd:element ref="ns2:B360_x0020_-_x0020_Endret" minOccurs="0"/>
                <xsd:element ref="ns2:B360_x0020_-_x0020_Endret_x0020_av" minOccurs="0"/>
                <xsd:element ref="ns2:B360_x0020_-_x0020_I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8dfccc-4636-4312-b655-502deec2e93b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012fb00d-084b-4cac-9133-673cf18b94b9}" ma:internalName="TaxCatchAllLabel" ma:readOnly="true" ma:showField="CatchAllDataLabel" ma:web="cfcffe23-96b2-418c-9053-ac0d36f0b3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7" nillable="true" ma:displayName="Taxonomy Catch All Column" ma:hidden="true" ma:list="{012fb00d-084b-4cac-9133-673cf18b94b9}" ma:internalName="TaxCatchAll" ma:showField="CatchAllData" ma:web="cfcffe23-96b2-418c-9053-ac0d36f0b3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360_x0020_-_x0020_Dok._x0020_No." ma:index="10" nillable="true" ma:displayName="B360 - Dok. No." ma:internalName="B360_x0020__x002d__x0020_Dok_x002e__x0020_No_x002e_">
      <xsd:simpleType>
        <xsd:restriction base="dms:Text">
          <xsd:maxLength value="255"/>
        </xsd:restriction>
      </xsd:simpleType>
    </xsd:element>
    <xsd:element name="B360_x0020_-_x0020_Revisjon" ma:index="11" nillable="true" ma:displayName="B360 - Revisjon" ma:internalName="B360_x0020__x002d__x0020_Revisjon">
      <xsd:simpleType>
        <xsd:restriction base="dms:Text">
          <xsd:maxLength value="255"/>
        </xsd:restriction>
      </xsd:simpleType>
    </xsd:element>
    <xsd:element name="B360_x0020_-_x0020_Versjon" ma:index="12" nillable="true" ma:displayName="B360 - Versjon" ma:internalName="B360_x0020__x002d__x0020_Versjon">
      <xsd:simpleType>
        <xsd:restriction base="dms:Text">
          <xsd:maxLength value="255"/>
        </xsd:restriction>
      </xsd:simpleType>
    </xsd:element>
    <xsd:element name="B360_x0020_-_x0020_Prosjekt_x0020_Navn" ma:index="13" nillable="true" ma:displayName="B360 - Prosjekt Navn" ma:internalName="B360_x0020__x002d__x0020_Prosjekt_x0020_Navn">
      <xsd:simpleType>
        <xsd:restriction base="dms:Text">
          <xsd:maxLength value="255"/>
        </xsd:restriction>
      </xsd:simpleType>
    </xsd:element>
    <xsd:element name="B360_x0020_-_x0020_Prosjekt_x0020_Beskrivelse" ma:index="14" nillable="true" ma:displayName="B360 - Prosjekt Beskrivelse" ma:internalName="B360_x0020__x002d__x0020_Prosjekt_x0020_Beskrivelse">
      <xsd:simpleType>
        <xsd:restriction base="dms:Text">
          <xsd:maxLength value="255"/>
        </xsd:restriction>
      </xsd:simpleType>
    </xsd:element>
    <xsd:element name="B360_x0020_-_x0020_Prosjekt_x0020_Status" ma:index="15" nillable="true" ma:displayName="B360 - Prosjekt Status" ma:internalName="B360_x0020__x002d__x0020_Prosjekt_x0020_Status">
      <xsd:simpleType>
        <xsd:restriction base="dms:Text">
          <xsd:maxLength value="255"/>
        </xsd:restriction>
      </xsd:simpleType>
    </xsd:element>
    <xsd:element name="B360_x0020_-_x0020_Dok._x0020_Type" ma:index="16" nillable="true" ma:displayName="B360 - Dok. Type" ma:internalName="B360_x0020__x002d__x0020_Dok_x002e__x0020_Type">
      <xsd:simpleType>
        <xsd:restriction base="dms:Text">
          <xsd:maxLength value="255"/>
        </xsd:restriction>
      </xsd:simpleType>
    </xsd:element>
    <xsd:element name="B360-Opprettet" ma:index="17" nillable="true" ma:displayName="B360 - Opprettet" ma:format="DateTime" ma:internalName="B360_x002d_Opprettet">
      <xsd:simpleType>
        <xsd:restriction base="dms:DateTime"/>
      </xsd:simpleType>
    </xsd:element>
    <xsd:element name="B360_x0020_-_x0020_Opprettet_x0020_av" ma:index="18" nillable="true" ma:displayName="B360 - Opprettet av" ma:internalName="B360_x0020__x002d__x0020_Opprettet_x0020_av">
      <xsd:simpleType>
        <xsd:restriction base="dms:Text">
          <xsd:maxLength value="255"/>
        </xsd:restriction>
      </xsd:simpleType>
    </xsd:element>
    <xsd:element name="B360_x0020_-_x0020_Endret" ma:index="19" nillable="true" ma:displayName="B360 - Endret" ma:format="DateTime" ma:internalName="B360_x0020__x002d__x0020_Endret">
      <xsd:simpleType>
        <xsd:restriction base="dms:DateTime"/>
      </xsd:simpleType>
    </xsd:element>
    <xsd:element name="B360_x0020_-_x0020_Endret_x0020_av" ma:index="20" nillable="true" ma:displayName="B360 - Endret av" ma:internalName="B360_x0020__x002d__x0020_Endret_x0020_av">
      <xsd:simpleType>
        <xsd:restriction base="dms:Text">
          <xsd:maxLength value="255"/>
        </xsd:restriction>
      </xsd:simpleType>
    </xsd:element>
    <xsd:element name="B360_x0020_-_x0020_Id" ma:index="21" nillable="true" ma:displayName="B360 - Id" ma:internalName="B360_x0020__x002d__x0020_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cffe23-96b2-418c-9053-ac0d36f0b3b4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kument-ID-verdi" ma:description="Verdien for dokument-IDen som er tilordnet elementet." ma:indexed="true" ma:internalName="_dlc_DocId" ma:readOnly="true">
      <xsd:simpleType>
        <xsd:restriction base="dms:Text"/>
      </xsd:simpleType>
    </xsd:element>
    <xsd:element name="_dlc_DocIdUrl" ma:index="23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nholds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C225E1-420D-4F2B-B2B4-F05B126E0E5C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E0B3DC7-AFB5-4558-84D6-A5795580F1C2}">
  <ds:schemaRefs>
    <ds:schemaRef ds:uri="cfcffe23-96b2-418c-9053-ac0d36f0b3b4"/>
    <ds:schemaRef ds:uri="http://www.w3.org/XML/1998/namespace"/>
    <ds:schemaRef ds:uri="http://purl.org/dc/elements/1.1/"/>
    <ds:schemaRef ds:uri="http://schemas.microsoft.com/office/2006/documentManagement/types"/>
    <ds:schemaRef ds:uri="ab8dfccc-4636-4312-b655-502deec2e93b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5D2BA3C-655B-4045-B1D6-B870B2EC68B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A97C14E-B601-4331-932E-A9F9DB246314}"/>
</file>

<file path=customXml/itemProps5.xml><?xml version="1.0" encoding="utf-8"?>
<ds:datastoreItem xmlns:ds="http://schemas.openxmlformats.org/officeDocument/2006/customXml" ds:itemID="{3250D4C7-018B-4141-97FF-342950729AE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eab6d32-b331-411a-af0b-d68cc8457051}" enabled="1" method="Standard" siteId="{59f80efa-4df0-4746-8e48-ddd30ddf1e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1054</TotalTime>
  <Words>197</Words>
  <Application>Microsoft Office PowerPoint</Application>
  <PresentationFormat>On-screen Show (4:3)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</vt:lpstr>
      <vt:lpstr>           Well Integrity incident</vt:lpstr>
      <vt:lpstr>PowerPoint Presentation</vt:lpstr>
      <vt:lpstr>Matrix for categorization and classification of well integrity incidents For wells in operation / production</vt:lpstr>
      <vt:lpstr>Matrix for categorization and classification of well integrity incidents For wells in operation / production</vt:lpstr>
    </vt:vector>
  </TitlesOfParts>
  <Company>Statoil 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DSB In-Depth Study Well Control Incident 29mar2010 - Presentation</dc:title>
  <dc:creator>Myhr, Terje</dc:creator>
  <cp:lastModifiedBy>Magnus Svensson</cp:lastModifiedBy>
  <cp:revision>284</cp:revision>
  <cp:lastPrinted>2020-01-22T10:12:21Z</cp:lastPrinted>
  <dcterms:created xsi:type="dcterms:W3CDTF">2010-06-01T05:59:27Z</dcterms:created>
  <dcterms:modified xsi:type="dcterms:W3CDTF">2026-01-06T14:08:57Z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tatus">
    <vt:lpwstr>Final</vt:lpwstr>
  </property>
  <property fmtid="{D5CDD505-2E9C-101B-9397-08002B2CF9AE}" pid="3" name="Expiry Date">
    <vt:lpwstr>2016-06-01T00:00:00Z</vt:lpwstr>
  </property>
  <property fmtid="{D5CDD505-2E9C-101B-9397-08002B2CF9AE}" pid="4" name="Security Classification">
    <vt:lpwstr>Internal (Restricted Distribution)</vt:lpwstr>
  </property>
  <property fmtid="{D5CDD505-2E9C-101B-9397-08002B2CF9AE}" pid="5" name="Author">
    <vt:lpwstr>Myhr, Terje</vt:lpwstr>
  </property>
  <property fmtid="{D5CDD505-2E9C-101B-9397-08002B2CF9AE}" pid="6" name="Created date">
    <vt:lpwstr>2010-06-01T07:59:27Z</vt:lpwstr>
  </property>
  <property fmtid="{D5CDD505-2E9C-101B-9397-08002B2CF9AE}" pid="7" name="Document type">
    <vt:lpwstr>Presentation</vt:lpwstr>
  </property>
  <property fmtid="{D5CDD505-2E9C-101B-9397-08002B2CF9AE}" pid="8" name="Teamsite">
    <vt:bool>false</vt:bool>
  </property>
  <property fmtid="{D5CDD505-2E9C-101B-9397-08002B2CF9AE}" pid="9" name="Complete">
    <vt:lpwstr>0</vt:lpwstr>
  </property>
  <property fmtid="{D5CDD505-2E9C-101B-9397-08002B2CF9AE}" pid="10" name="Edit">
    <vt:lpwstr>0</vt:lpwstr>
  </property>
  <property fmtid="{D5CDD505-2E9C-101B-9397-08002B2CF9AE}" pid="11" name="CS_PROJECT">
    <vt:lpwstr>BOOST</vt:lpwstr>
  </property>
  <property fmtid="{D5CDD505-2E9C-101B-9397-08002B2CF9AE}" pid="12" name="CS_TECHNICALDOCUMENTTYPE">
    <vt:lpwstr>Presentation</vt:lpwstr>
  </property>
  <property fmtid="{D5CDD505-2E9C-101B-9397-08002B2CF9AE}" pid="13" name="CS_CATEGORY">
    <vt:lpwstr>7</vt:lpwstr>
  </property>
  <property fmtid="{D5CDD505-2E9C-101B-9397-08002B2CF9AE}" pid="14" name="CS_DISCIPLINE">
    <vt:lpwstr>(None)</vt:lpwstr>
  </property>
  <property fmtid="{D5CDD505-2E9C-101B-9397-08002B2CF9AE}" pid="15" name="CS_INSTALLATION">
    <vt:lpwstr>(None)</vt:lpwstr>
  </property>
  <property fmtid="{D5CDD505-2E9C-101B-9397-08002B2CF9AE}" pid="16" name="CS_LOCATION">
    <vt:lpwstr>Stjørdal</vt:lpwstr>
  </property>
  <property fmtid="{D5CDD505-2E9C-101B-9397-08002B2CF9AE}" pid="17" name="CS_ACTIVITY">
    <vt:lpwstr>4</vt:lpwstr>
  </property>
  <property fmtid="{D5CDD505-2E9C-101B-9397-08002B2CF9AE}" pid="18" name="CS_BUSINESSPARTNER">
    <vt:lpwstr>(None)</vt:lpwstr>
  </property>
  <property fmtid="{D5CDD505-2E9C-101B-9397-08002B2CF9AE}" pid="19" name="CS_COUNTRY">
    <vt:lpwstr>Norway</vt:lpwstr>
  </property>
  <property fmtid="{D5CDD505-2E9C-101B-9397-08002B2CF9AE}" pid="20" name="CS_REGION">
    <vt:lpwstr>Norway</vt:lpwstr>
  </property>
  <property fmtid="{D5CDD505-2E9C-101B-9397-08002B2CF9AE}" pid="21" name="CS_FIELD">
    <vt:lpwstr>(None)</vt:lpwstr>
  </property>
  <property fmtid="{D5CDD505-2E9C-101B-9397-08002B2CF9AE}" pid="22" name="CS_KEYWORD">
    <vt:lpwstr/>
  </property>
  <property fmtid="{D5CDD505-2E9C-101B-9397-08002B2CF9AE}" pid="23" name="CS_JOURNALNUMBER">
    <vt:lpwstr/>
  </property>
  <property fmtid="{D5CDD505-2E9C-101B-9397-08002B2CF9AE}" pid="24" name="CS_ARCHIVEID">
    <vt:lpwstr/>
  </property>
  <property fmtid="{D5CDD505-2E9C-101B-9397-08002B2CF9AE}" pid="25" name="_NewReviewCycle">
    <vt:lpwstr/>
  </property>
  <property fmtid="{D5CDD505-2E9C-101B-9397-08002B2CF9AE}" pid="26" name="ContentTypeId">
    <vt:lpwstr>0x010100486874F66478614E8D902548E401D59C001D76F9B1336B4844BDBC1137563D47CE</vt:lpwstr>
  </property>
  <property fmtid="{D5CDD505-2E9C-101B-9397-08002B2CF9AE}" pid="27" name="NhoMmdCaseWorker">
    <vt:lpwstr>2991;#Kristin Sommer|52ae6294-c119-4fe6-9a55-6a73bace0d73</vt:lpwstr>
  </property>
  <property fmtid="{D5CDD505-2E9C-101B-9397-08002B2CF9AE}" pid="28" name="_dlc_DocIdItemGuid">
    <vt:lpwstr>9e75c69f-001a-4b8b-a3be-9ba036bcc94c</vt:lpwstr>
  </property>
  <property fmtid="{D5CDD505-2E9C-101B-9397-08002B2CF9AE}" pid="29" name="TaxKeyword">
    <vt:lpwstr/>
  </property>
  <property fmtid="{D5CDD505-2E9C-101B-9397-08002B2CF9AE}" pid="30" name="NHO_OrganisationUnit">
    <vt:lpwstr>1140;#Norsk olje og gass|cb1b13eb-8e47-4d30-9a54-b74a620ca936</vt:lpwstr>
  </property>
  <property fmtid="{D5CDD505-2E9C-101B-9397-08002B2CF9AE}" pid="31" name="TaxKeywordTaxHTField">
    <vt:lpwstr/>
  </property>
  <property fmtid="{D5CDD505-2E9C-101B-9397-08002B2CF9AE}" pid="32" name="ONManagementStructure">
    <vt:lpwstr/>
  </property>
  <property fmtid="{D5CDD505-2E9C-101B-9397-08002B2CF9AE}" pid="33" name="p4be2578f97b4edc955031900f78cb48">
    <vt:lpwstr/>
  </property>
  <property fmtid="{D5CDD505-2E9C-101B-9397-08002B2CF9AE}" pid="34" name="i3bc5342653f4dbcb42b0474e5821fea">
    <vt:lpwstr/>
  </property>
  <property fmtid="{D5CDD505-2E9C-101B-9397-08002B2CF9AE}" pid="35" name="ONWorkAndFieldArea">
    <vt:lpwstr/>
  </property>
  <property fmtid="{D5CDD505-2E9C-101B-9397-08002B2CF9AE}" pid="36" name="j2f3f09481374c6aaacbe07c1e04bd8c">
    <vt:lpwstr/>
  </property>
  <property fmtid="{D5CDD505-2E9C-101B-9397-08002B2CF9AE}" pid="37" name="ONDocumentType">
    <vt:lpwstr/>
  </property>
  <property fmtid="{D5CDD505-2E9C-101B-9397-08002B2CF9AE}" pid="38" name="TaxCatchAll">
    <vt:lpwstr/>
  </property>
  <property fmtid="{D5CDD505-2E9C-101B-9397-08002B2CF9AE}" pid="39" name="ONDocumentStatus">
    <vt:lpwstr/>
  </property>
  <property fmtid="{D5CDD505-2E9C-101B-9397-08002B2CF9AE}" pid="40" name="pc35af7ee40c4272a9b88f5752d26e98">
    <vt:lpwstr/>
  </property>
  <property fmtid="{D5CDD505-2E9C-101B-9397-08002B2CF9AE}" pid="41" name="Ansvarlig_x0020_Enhet">
    <vt:lpwstr>4;#Drift og digital samhandling|6c519c72-0233-4280-ab15-5a11f86b3062</vt:lpwstr>
  </property>
  <property fmtid="{D5CDD505-2E9C-101B-9397-08002B2CF9AE}" pid="42" name="MediaServiceImageTags">
    <vt:lpwstr/>
  </property>
  <property fmtid="{D5CDD505-2E9C-101B-9397-08002B2CF9AE}" pid="43" name="Revisjon">
    <vt:lpwstr>Rev. 07</vt:lpwstr>
  </property>
  <property fmtid="{D5CDD505-2E9C-101B-9397-08002B2CF9AE}" pid="44" name="iffd687aa06848b7a7aceafbb18ad061">
    <vt:lpwstr>Drift og digital samhandling|6c519c72-0233-4280-ab15-5a11f86b3062</vt:lpwstr>
  </property>
  <property fmtid="{D5CDD505-2E9C-101B-9397-08002B2CF9AE}" pid="45" name="Retningslinje status">
    <vt:lpwstr>8;#Godkjent|43f9ee7e-9e58-4e45-a1a4-7c2bbbb85935</vt:lpwstr>
  </property>
  <property fmtid="{D5CDD505-2E9C-101B-9397-08002B2CF9AE}" pid="46" name="da04431a58dc42dfbb5ef35a2be4523f">
    <vt:lpwstr/>
  </property>
  <property fmtid="{D5CDD505-2E9C-101B-9397-08002B2CF9AE}" pid="47" name="Ansvarlig person">
    <vt:lpwstr>42</vt:lpwstr>
  </property>
  <property fmtid="{D5CDD505-2E9C-101B-9397-08002B2CF9AE}" pid="48" name="Ansvarlig Enhet">
    <vt:lpwstr>4;#Drift og digital samhandling|6c519c72-0233-4280-ab15-5a11f86b3062</vt:lpwstr>
  </property>
  <property fmtid="{D5CDD505-2E9C-101B-9397-08002B2CF9AE}" pid="49" name="Retningslinje_x0020_status">
    <vt:lpwstr>8;#Godkjent|43f9ee7e-9e58-4e45-a1a4-7c2bbbb85935</vt:lpwstr>
  </property>
  <property fmtid="{D5CDD505-2E9C-101B-9397-08002B2CF9AE}" pid="50" name="lcf76f155ced4ddcb4097134ff3c332f">
    <vt:lpwstr/>
  </property>
  <property fmtid="{D5CDD505-2E9C-101B-9397-08002B2CF9AE}" pid="51" name="Ansvarlig_x0020_avdeling">
    <vt:lpwstr/>
  </property>
  <property fmtid="{D5CDD505-2E9C-101B-9397-08002B2CF9AE}" pid="52" name="pf927dad0ce542b693496ef4297d0273">
    <vt:lpwstr/>
  </property>
  <property fmtid="{D5CDD505-2E9C-101B-9397-08002B2CF9AE}" pid="53" name="Retningslinje">
    <vt:lpwstr>56;#135: Recommended guidelines for classification and categorisation of well control incidents and well integrity incidents|512217d2-c191-407b-a8bf-4c0d34319269</vt:lpwstr>
  </property>
  <property fmtid="{D5CDD505-2E9C-101B-9397-08002B2CF9AE}" pid="54" name="f243df7eac984f2b81be84a820d04d5f">
    <vt:lpwstr>135: Recommended guidelines for classification and categorisation of well control incidents and well integrity incidents|512217d2-c191-407b-a8bf-4c0d34319269</vt:lpwstr>
  </property>
  <property fmtid="{D5CDD505-2E9C-101B-9397-08002B2CF9AE}" pid="55" name="n7b4a06949f6444b90a0c2d61a33473a">
    <vt:lpwstr>Godkjent|43f9ee7e-9e58-4e45-a1a4-7c2bbbb85935</vt:lpwstr>
  </property>
  <property fmtid="{D5CDD505-2E9C-101B-9397-08002B2CF9AE}" pid="56" name="Retningslinje_x0020_type">
    <vt:lpwstr/>
  </property>
  <property fmtid="{D5CDD505-2E9C-101B-9397-08002B2CF9AE}" pid="57" name="Retningslinje type">
    <vt:lpwstr/>
  </property>
  <property fmtid="{D5CDD505-2E9C-101B-9397-08002B2CF9AE}" pid="58" name="Ansvarlig avdeling">
    <vt:lpwstr/>
  </property>
  <property fmtid="{D5CDD505-2E9C-101B-9397-08002B2CF9AE}" pid="61" name="_docset_NoMedatataSyncRequired">
    <vt:lpwstr>False</vt:lpwstr>
  </property>
</Properties>
</file>