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678" autoAdjust="0"/>
  </p:normalViewPr>
  <p:slideViewPr>
    <p:cSldViewPr>
      <p:cViewPr varScale="1">
        <p:scale>
          <a:sx n="115" d="100"/>
          <a:sy n="115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customXml" Target="../customXml/item5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990F-DF56-415D-85CE-FE2AD107917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EEF1121-1396-4C00-9C29-A40F0256B0AA}">
      <dgm:prSet custT="1"/>
      <dgm:spPr/>
      <dgm:t>
        <a:bodyPr/>
        <a:lstStyle/>
        <a:p>
          <a:pPr rtl="0"/>
          <a:r>
            <a:rPr lang="nb-NO" sz="1600" b="1" dirty="0" smtClean="0"/>
            <a:t>Er et allment akseptert metode eller prosesser som over tid fører til gitte resultater</a:t>
          </a:r>
          <a:endParaRPr lang="nb-NO" sz="1600" b="1" dirty="0"/>
        </a:p>
      </dgm:t>
    </dgm:pt>
    <dgm:pt modelId="{DF371902-47DA-440C-B9B5-E9ED0FEA110D}" type="parTrans" cxnId="{242B4785-10BC-42EE-88D8-610105BDC523}">
      <dgm:prSet/>
      <dgm:spPr/>
      <dgm:t>
        <a:bodyPr/>
        <a:lstStyle/>
        <a:p>
          <a:endParaRPr lang="nb-NO"/>
        </a:p>
      </dgm:t>
    </dgm:pt>
    <dgm:pt modelId="{064C8947-EE5B-469F-B6CD-335E43DBB5AD}" type="sibTrans" cxnId="{242B4785-10BC-42EE-88D8-610105BDC523}">
      <dgm:prSet/>
      <dgm:spPr/>
      <dgm:t>
        <a:bodyPr/>
        <a:lstStyle/>
        <a:p>
          <a:endParaRPr lang="nb-NO"/>
        </a:p>
      </dgm:t>
    </dgm:pt>
    <dgm:pt modelId="{D33EE2F9-A31B-402F-A8BB-0BE6D73AE6E7}">
      <dgm:prSet custT="1"/>
      <dgm:spPr/>
      <dgm:t>
        <a:bodyPr/>
        <a:lstStyle/>
        <a:p>
          <a:pPr rtl="0"/>
          <a:r>
            <a:rPr lang="nb-NO" sz="1600" b="1" dirty="0" smtClean="0"/>
            <a:t>Ofte brukt på områder hvor ingen spesifikk metodikk er på plass</a:t>
          </a:r>
          <a:endParaRPr lang="nb-NO" sz="1600" b="1" dirty="0"/>
        </a:p>
      </dgm:t>
    </dgm:pt>
    <dgm:pt modelId="{59BFD533-DDC8-4E7D-A18A-FF027AB00BE9}" type="parTrans" cxnId="{757FE2FB-1138-4D59-8A36-8DAA2B0BEEA7}">
      <dgm:prSet/>
      <dgm:spPr/>
      <dgm:t>
        <a:bodyPr/>
        <a:lstStyle/>
        <a:p>
          <a:endParaRPr lang="nb-NO"/>
        </a:p>
      </dgm:t>
    </dgm:pt>
    <dgm:pt modelId="{4D5BF4BB-E55A-4068-AFC4-C20DC8C236C8}" type="sibTrans" cxnId="{757FE2FB-1138-4D59-8A36-8DAA2B0BEEA7}">
      <dgm:prSet/>
      <dgm:spPr/>
      <dgm:t>
        <a:bodyPr/>
        <a:lstStyle/>
        <a:p>
          <a:endParaRPr lang="nb-NO"/>
        </a:p>
      </dgm:t>
    </dgm:pt>
    <dgm:pt modelId="{568C8874-B161-4068-AF49-353F3DF97D0B}">
      <dgm:prSet custT="1"/>
      <dgm:spPr/>
      <dgm:t>
        <a:bodyPr/>
        <a:lstStyle/>
        <a:p>
          <a:pPr rtl="0"/>
          <a:r>
            <a:rPr lang="nb-NO" sz="1600" b="1" dirty="0" err="1" smtClean="0"/>
            <a:t>Hoved</a:t>
          </a:r>
          <a:r>
            <a:rPr lang="nb-NO" sz="1600" b="1" dirty="0" smtClean="0"/>
            <a:t> </a:t>
          </a:r>
          <a:r>
            <a:rPr lang="nb-NO" sz="1600" b="1" dirty="0" err="1" smtClean="0"/>
            <a:t>idèen</a:t>
          </a:r>
          <a:r>
            <a:rPr lang="nb-NO" sz="1600" b="1" dirty="0" smtClean="0"/>
            <a:t> er at med riktig prosesser, oppfølging og overvåking, kan et ønsket resultat leveres</a:t>
          </a:r>
          <a:endParaRPr lang="nb-NO" sz="1600" b="1" dirty="0"/>
        </a:p>
      </dgm:t>
    </dgm:pt>
    <dgm:pt modelId="{0327A953-2878-4A92-B8D7-1496259D2317}" type="parTrans" cxnId="{C3EE3051-C62C-49BD-BA1D-0A1DF0441FC4}">
      <dgm:prSet/>
      <dgm:spPr/>
      <dgm:t>
        <a:bodyPr/>
        <a:lstStyle/>
        <a:p>
          <a:endParaRPr lang="nb-NO"/>
        </a:p>
      </dgm:t>
    </dgm:pt>
    <dgm:pt modelId="{447456F0-37D5-48D5-8BAE-76485224F99C}" type="sibTrans" cxnId="{C3EE3051-C62C-49BD-BA1D-0A1DF0441FC4}">
      <dgm:prSet/>
      <dgm:spPr/>
      <dgm:t>
        <a:bodyPr/>
        <a:lstStyle/>
        <a:p>
          <a:endParaRPr lang="nb-NO"/>
        </a:p>
      </dgm:t>
    </dgm:pt>
    <dgm:pt modelId="{26EB8119-D2CB-4410-9D5B-564BA350A8D0}">
      <dgm:prSet custT="1"/>
      <dgm:spPr/>
      <dgm:t>
        <a:bodyPr/>
        <a:lstStyle/>
        <a:p>
          <a:pPr rtl="0"/>
          <a:r>
            <a:rPr lang="nb-NO" sz="1600" b="1" dirty="0" smtClean="0"/>
            <a:t>I ”beste praksis” ligger og et kontinuerlig forbedringspotensial og et utviklingsaspekt</a:t>
          </a:r>
          <a:endParaRPr lang="nb-NO" sz="1600" b="1" dirty="0"/>
        </a:p>
      </dgm:t>
    </dgm:pt>
    <dgm:pt modelId="{F702828A-E508-4FB7-AC98-7CCE863AC4A5}" type="parTrans" cxnId="{D012DCD1-9CB3-49E2-93D9-E3893EEB3DDD}">
      <dgm:prSet/>
      <dgm:spPr/>
      <dgm:t>
        <a:bodyPr/>
        <a:lstStyle/>
        <a:p>
          <a:endParaRPr lang="nb-NO"/>
        </a:p>
      </dgm:t>
    </dgm:pt>
    <dgm:pt modelId="{8CE43ECB-0B09-4FD0-8DD5-E71BE96C994E}" type="sibTrans" cxnId="{D012DCD1-9CB3-49E2-93D9-E3893EEB3DDD}">
      <dgm:prSet/>
      <dgm:spPr/>
      <dgm:t>
        <a:bodyPr/>
        <a:lstStyle/>
        <a:p>
          <a:endParaRPr lang="nb-NO"/>
        </a:p>
      </dgm:t>
    </dgm:pt>
    <dgm:pt modelId="{1D5EF94C-C869-4B47-A405-B3A980C0FE6B}">
      <dgm:prSet custT="1"/>
      <dgm:spPr/>
      <dgm:t>
        <a:bodyPr/>
        <a:lstStyle/>
        <a:p>
          <a:pPr rtl="0"/>
          <a:r>
            <a:rPr lang="nb-NO" sz="1600" b="1" dirty="0" smtClean="0"/>
            <a:t>Kan også </a:t>
          </a:r>
          <a:r>
            <a:rPr lang="nb-NO" sz="1600" b="1" dirty="0" smtClean="0"/>
            <a:t>oppfattes </a:t>
          </a:r>
          <a:r>
            <a:rPr lang="nb-NO" sz="1600" b="1" dirty="0" smtClean="0"/>
            <a:t>som en dynamisk utvikling mot en gitt standard av høy kvalitet</a:t>
          </a:r>
          <a:endParaRPr lang="nb-NO" sz="1600" b="1" dirty="0"/>
        </a:p>
      </dgm:t>
    </dgm:pt>
    <dgm:pt modelId="{92813B04-0D3B-481E-B1D5-0A3655D8F8AA}" type="parTrans" cxnId="{DEAF69DD-718F-4132-84CC-583590474A86}">
      <dgm:prSet/>
      <dgm:spPr/>
      <dgm:t>
        <a:bodyPr/>
        <a:lstStyle/>
        <a:p>
          <a:endParaRPr lang="nb-NO"/>
        </a:p>
      </dgm:t>
    </dgm:pt>
    <dgm:pt modelId="{C3374223-9DF8-4952-8B92-AC943F15A182}" type="sibTrans" cxnId="{DEAF69DD-718F-4132-84CC-583590474A86}">
      <dgm:prSet/>
      <dgm:spPr/>
      <dgm:t>
        <a:bodyPr/>
        <a:lstStyle/>
        <a:p>
          <a:endParaRPr lang="nb-NO"/>
        </a:p>
      </dgm:t>
    </dgm:pt>
    <dgm:pt modelId="{14352EB7-8C7A-4654-BDE9-E0A0C4230146}" type="pres">
      <dgm:prSet presAssocID="{A112990F-DF56-415D-85CE-FE2AD107917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E04B8554-7F81-4696-B7BD-A456EC545F86}" type="pres">
      <dgm:prSet presAssocID="{AEEF1121-1396-4C00-9C29-A40F0256B0AA}" presName="circ1" presStyleLbl="vennNode1" presStyleIdx="0" presStyleCnt="5"/>
      <dgm:spPr/>
    </dgm:pt>
    <dgm:pt modelId="{883DE494-8D10-48AD-8E4F-6B3FD96F531C}" type="pres">
      <dgm:prSet presAssocID="{AEEF1121-1396-4C00-9C29-A40F0256B0AA}" presName="circ1Tx" presStyleLbl="revTx" presStyleIdx="0" presStyleCnt="0" custScaleX="160158" custScaleY="1148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EAC80FC-045C-4371-806B-AFF8B23EA375}" type="pres">
      <dgm:prSet presAssocID="{D33EE2F9-A31B-402F-A8BB-0BE6D73AE6E7}" presName="circ2" presStyleLbl="vennNode1" presStyleIdx="1" presStyleCnt="5"/>
      <dgm:spPr/>
    </dgm:pt>
    <dgm:pt modelId="{D7DDE1F7-FCEA-42CA-8660-08E42249B7E7}" type="pres">
      <dgm:prSet presAssocID="{D33EE2F9-A31B-402F-A8BB-0BE6D73AE6E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D3E931D-03A9-40AA-A234-95498DAE209D}" type="pres">
      <dgm:prSet presAssocID="{568C8874-B161-4068-AF49-353F3DF97D0B}" presName="circ3" presStyleLbl="vennNode1" presStyleIdx="2" presStyleCnt="5"/>
      <dgm:spPr/>
    </dgm:pt>
    <dgm:pt modelId="{514D52A4-85B6-4325-830A-C8DAE6FA2FED}" type="pres">
      <dgm:prSet presAssocID="{568C8874-B161-4068-AF49-353F3DF97D0B}" presName="circ3Tx" presStyleLbl="revTx" presStyleIdx="0" presStyleCnt="0" custScaleX="199556" custScaleY="81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73F89E-A3E1-4DE5-BD54-5844D41F8DFC}" type="pres">
      <dgm:prSet presAssocID="{26EB8119-D2CB-4410-9D5B-564BA350A8D0}" presName="circ4" presStyleLbl="vennNode1" presStyleIdx="3" presStyleCnt="5"/>
      <dgm:spPr/>
    </dgm:pt>
    <dgm:pt modelId="{1C2765CE-2EBC-42D1-A130-12DFC10797EA}" type="pres">
      <dgm:prSet presAssocID="{26EB8119-D2CB-4410-9D5B-564BA350A8D0}" presName="circ4Tx" presStyleLbl="revTx" presStyleIdx="0" presStyleCnt="0" custScaleX="173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24665F0-170E-44DD-BC81-FC009055239E}" type="pres">
      <dgm:prSet presAssocID="{1D5EF94C-C869-4B47-A405-B3A980C0FE6B}" presName="circ5" presStyleLbl="vennNode1" presStyleIdx="4" presStyleCnt="5" custLinFactNeighborX="-2084" custLinFactNeighborY="66"/>
      <dgm:spPr/>
    </dgm:pt>
    <dgm:pt modelId="{BB0F5C05-34BE-4D94-9C74-531B59E6BB2D}" type="pres">
      <dgm:prSet presAssocID="{1D5EF94C-C869-4B47-A405-B3A980C0FE6B}" presName="circ5Tx" presStyleLbl="revTx" presStyleIdx="0" presStyleCnt="0" custScaleX="171360" custScaleY="138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012DCD1-9CB3-49E2-93D9-E3893EEB3DDD}" srcId="{A112990F-DF56-415D-85CE-FE2AD107917D}" destId="{26EB8119-D2CB-4410-9D5B-564BA350A8D0}" srcOrd="3" destOrd="0" parTransId="{F702828A-E508-4FB7-AC98-7CCE863AC4A5}" sibTransId="{8CE43ECB-0B09-4FD0-8DD5-E71BE96C994E}"/>
    <dgm:cxn modelId="{D0720175-2999-470B-A24B-EFF7832571EA}" type="presOf" srcId="{A112990F-DF56-415D-85CE-FE2AD107917D}" destId="{14352EB7-8C7A-4654-BDE9-E0A0C4230146}" srcOrd="0" destOrd="0" presId="urn:microsoft.com/office/officeart/2005/8/layout/venn1"/>
    <dgm:cxn modelId="{242B4785-10BC-42EE-88D8-610105BDC523}" srcId="{A112990F-DF56-415D-85CE-FE2AD107917D}" destId="{AEEF1121-1396-4C00-9C29-A40F0256B0AA}" srcOrd="0" destOrd="0" parTransId="{DF371902-47DA-440C-B9B5-E9ED0FEA110D}" sibTransId="{064C8947-EE5B-469F-B6CD-335E43DBB5AD}"/>
    <dgm:cxn modelId="{0CE0F621-9D26-4500-9B1E-711D840D9D43}" type="presOf" srcId="{568C8874-B161-4068-AF49-353F3DF97D0B}" destId="{514D52A4-85B6-4325-830A-C8DAE6FA2FED}" srcOrd="0" destOrd="0" presId="urn:microsoft.com/office/officeart/2005/8/layout/venn1"/>
    <dgm:cxn modelId="{DEAF69DD-718F-4132-84CC-583590474A86}" srcId="{A112990F-DF56-415D-85CE-FE2AD107917D}" destId="{1D5EF94C-C869-4B47-A405-B3A980C0FE6B}" srcOrd="4" destOrd="0" parTransId="{92813B04-0D3B-481E-B1D5-0A3655D8F8AA}" sibTransId="{C3374223-9DF8-4952-8B92-AC943F15A182}"/>
    <dgm:cxn modelId="{757FE2FB-1138-4D59-8A36-8DAA2B0BEEA7}" srcId="{A112990F-DF56-415D-85CE-FE2AD107917D}" destId="{D33EE2F9-A31B-402F-A8BB-0BE6D73AE6E7}" srcOrd="1" destOrd="0" parTransId="{59BFD533-DDC8-4E7D-A18A-FF027AB00BE9}" sibTransId="{4D5BF4BB-E55A-4068-AFC4-C20DC8C236C8}"/>
    <dgm:cxn modelId="{C5489DDB-5EAE-40BD-8016-37982F30A469}" type="presOf" srcId="{AEEF1121-1396-4C00-9C29-A40F0256B0AA}" destId="{883DE494-8D10-48AD-8E4F-6B3FD96F531C}" srcOrd="0" destOrd="0" presId="urn:microsoft.com/office/officeart/2005/8/layout/venn1"/>
    <dgm:cxn modelId="{5D993CF8-BCA0-4B4B-903E-69CC3E5B0463}" type="presOf" srcId="{D33EE2F9-A31B-402F-A8BB-0BE6D73AE6E7}" destId="{D7DDE1F7-FCEA-42CA-8660-08E42249B7E7}" srcOrd="0" destOrd="0" presId="urn:microsoft.com/office/officeart/2005/8/layout/venn1"/>
    <dgm:cxn modelId="{F9ECD4F0-680E-4462-A4B0-EF8A980B34F9}" type="presOf" srcId="{26EB8119-D2CB-4410-9D5B-564BA350A8D0}" destId="{1C2765CE-2EBC-42D1-A130-12DFC10797EA}" srcOrd="0" destOrd="0" presId="urn:microsoft.com/office/officeart/2005/8/layout/venn1"/>
    <dgm:cxn modelId="{08B7C34E-87A2-4C65-B2C8-BFE72BE0DD55}" type="presOf" srcId="{1D5EF94C-C869-4B47-A405-B3A980C0FE6B}" destId="{BB0F5C05-34BE-4D94-9C74-531B59E6BB2D}" srcOrd="0" destOrd="0" presId="urn:microsoft.com/office/officeart/2005/8/layout/venn1"/>
    <dgm:cxn modelId="{C3EE3051-C62C-49BD-BA1D-0A1DF0441FC4}" srcId="{A112990F-DF56-415D-85CE-FE2AD107917D}" destId="{568C8874-B161-4068-AF49-353F3DF97D0B}" srcOrd="2" destOrd="0" parTransId="{0327A953-2878-4A92-B8D7-1496259D2317}" sibTransId="{447456F0-37D5-48D5-8BAE-76485224F99C}"/>
    <dgm:cxn modelId="{4F8A2C0B-96C6-40B2-A396-CB3353C1C484}" type="presParOf" srcId="{14352EB7-8C7A-4654-BDE9-E0A0C4230146}" destId="{E04B8554-7F81-4696-B7BD-A456EC545F86}" srcOrd="0" destOrd="0" presId="urn:microsoft.com/office/officeart/2005/8/layout/venn1"/>
    <dgm:cxn modelId="{65C1405E-70BE-4864-B1AE-E50A2D7B26E3}" type="presParOf" srcId="{14352EB7-8C7A-4654-BDE9-E0A0C4230146}" destId="{883DE494-8D10-48AD-8E4F-6B3FD96F531C}" srcOrd="1" destOrd="0" presId="urn:microsoft.com/office/officeart/2005/8/layout/venn1"/>
    <dgm:cxn modelId="{7212628A-29F6-4EEB-9A1E-E68E297D76DF}" type="presParOf" srcId="{14352EB7-8C7A-4654-BDE9-E0A0C4230146}" destId="{CEAC80FC-045C-4371-806B-AFF8B23EA375}" srcOrd="2" destOrd="0" presId="urn:microsoft.com/office/officeart/2005/8/layout/venn1"/>
    <dgm:cxn modelId="{0196E0BE-66FD-4D7B-AC41-8F0F9063B637}" type="presParOf" srcId="{14352EB7-8C7A-4654-BDE9-E0A0C4230146}" destId="{D7DDE1F7-FCEA-42CA-8660-08E42249B7E7}" srcOrd="3" destOrd="0" presId="urn:microsoft.com/office/officeart/2005/8/layout/venn1"/>
    <dgm:cxn modelId="{5A69B919-9669-4A37-8C66-73DE6411ACDC}" type="presParOf" srcId="{14352EB7-8C7A-4654-BDE9-E0A0C4230146}" destId="{0D3E931D-03A9-40AA-A234-95498DAE209D}" srcOrd="4" destOrd="0" presId="urn:microsoft.com/office/officeart/2005/8/layout/venn1"/>
    <dgm:cxn modelId="{64B5EF23-9533-4FC4-ABA7-E4589F7C4ACC}" type="presParOf" srcId="{14352EB7-8C7A-4654-BDE9-E0A0C4230146}" destId="{514D52A4-85B6-4325-830A-C8DAE6FA2FED}" srcOrd="5" destOrd="0" presId="urn:microsoft.com/office/officeart/2005/8/layout/venn1"/>
    <dgm:cxn modelId="{257B2D58-74B8-4412-B475-38680D63CF9F}" type="presParOf" srcId="{14352EB7-8C7A-4654-BDE9-E0A0C4230146}" destId="{2373F89E-A3E1-4DE5-BD54-5844D41F8DFC}" srcOrd="6" destOrd="0" presId="urn:microsoft.com/office/officeart/2005/8/layout/venn1"/>
    <dgm:cxn modelId="{C384B9F6-4BFC-41CD-8BD6-DBE30ECC7B19}" type="presParOf" srcId="{14352EB7-8C7A-4654-BDE9-E0A0C4230146}" destId="{1C2765CE-2EBC-42D1-A130-12DFC10797EA}" srcOrd="7" destOrd="0" presId="urn:microsoft.com/office/officeart/2005/8/layout/venn1"/>
    <dgm:cxn modelId="{59FC8715-2F54-42DE-B3EA-A8E19355478A}" type="presParOf" srcId="{14352EB7-8C7A-4654-BDE9-E0A0C4230146}" destId="{F24665F0-170E-44DD-BC81-FC009055239E}" srcOrd="8" destOrd="0" presId="urn:microsoft.com/office/officeart/2005/8/layout/venn1"/>
    <dgm:cxn modelId="{CBC57792-B306-4BC3-91B8-4DAD7172269F}" type="presParOf" srcId="{14352EB7-8C7A-4654-BDE9-E0A0C4230146}" destId="{BB0F5C05-34BE-4D94-9C74-531B59E6BB2D}" srcOrd="9" destOrd="0" presId="urn:microsoft.com/office/officeart/2005/8/layout/venn1"/>
  </dgm:cxnLst>
  <dgm:bg>
    <a:gradFill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B8554-7F81-4696-B7BD-A456EC545F86}">
      <dsp:nvSpPr>
        <dsp:cNvPr id="0" name=""/>
        <dsp:cNvSpPr/>
      </dsp:nvSpPr>
      <dsp:spPr>
        <a:xfrm>
          <a:off x="3596789" y="1353496"/>
          <a:ext cx="1612979" cy="1612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83DE494-8D10-48AD-8E4F-6B3FD96F531C}">
      <dsp:nvSpPr>
        <dsp:cNvPr id="0" name=""/>
        <dsp:cNvSpPr/>
      </dsp:nvSpPr>
      <dsp:spPr>
        <a:xfrm>
          <a:off x="2904956" y="-40071"/>
          <a:ext cx="2996645" cy="12432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Er et allment akseptert metode eller prosesser som over tid fører til gitte resultater</a:t>
          </a:r>
          <a:endParaRPr lang="nb-NO" sz="1600" b="1" kern="1200" dirty="0"/>
        </a:p>
      </dsp:txBody>
      <dsp:txXfrm>
        <a:off x="2904956" y="-40071"/>
        <a:ext cx="2996645" cy="1243284"/>
      </dsp:txXfrm>
    </dsp:sp>
    <dsp:sp modelId="{CEAC80FC-045C-4371-806B-AFF8B23EA375}">
      <dsp:nvSpPr>
        <dsp:cNvPr id="0" name=""/>
        <dsp:cNvSpPr/>
      </dsp:nvSpPr>
      <dsp:spPr>
        <a:xfrm>
          <a:off x="4210367" y="1799140"/>
          <a:ext cx="1612979" cy="1612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DDE1F7-FCEA-42CA-8660-08E42249B7E7}">
      <dsp:nvSpPr>
        <dsp:cNvPr id="0" name=""/>
        <dsp:cNvSpPr/>
      </dsp:nvSpPr>
      <dsp:spPr>
        <a:xfrm>
          <a:off x="5951739" y="1468709"/>
          <a:ext cx="1677498" cy="1175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Ofte brukt på områder hvor ingen spesifikk metodikk er på plass</a:t>
          </a:r>
          <a:endParaRPr lang="nb-NO" sz="1600" b="1" kern="1200" dirty="0"/>
        </a:p>
      </dsp:txBody>
      <dsp:txXfrm>
        <a:off x="5951739" y="1468709"/>
        <a:ext cx="1677498" cy="1175170"/>
      </dsp:txXfrm>
    </dsp:sp>
    <dsp:sp modelId="{0D3E931D-03A9-40AA-A234-95498DAE209D}">
      <dsp:nvSpPr>
        <dsp:cNvPr id="0" name=""/>
        <dsp:cNvSpPr/>
      </dsp:nvSpPr>
      <dsp:spPr>
        <a:xfrm>
          <a:off x="3976162" y="2520833"/>
          <a:ext cx="1612979" cy="1612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4D52A4-85B6-4325-830A-C8DAE6FA2FED}">
      <dsp:nvSpPr>
        <dsp:cNvPr id="0" name=""/>
        <dsp:cNvSpPr/>
      </dsp:nvSpPr>
      <dsp:spPr>
        <a:xfrm>
          <a:off x="4858637" y="3582979"/>
          <a:ext cx="3347548" cy="9560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Hoved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idèen</a:t>
          </a:r>
          <a:r>
            <a:rPr lang="nb-NO" sz="1600" b="1" kern="1200" dirty="0" smtClean="0"/>
            <a:t> er at med riktig prosesser, oppfølging og overvåking, kan et ønsket resultat leveres</a:t>
          </a:r>
          <a:endParaRPr lang="nb-NO" sz="1600" b="1" kern="1200" dirty="0"/>
        </a:p>
      </dsp:txBody>
      <dsp:txXfrm>
        <a:off x="4858637" y="3582979"/>
        <a:ext cx="3347548" cy="956036"/>
      </dsp:txXfrm>
    </dsp:sp>
    <dsp:sp modelId="{2373F89E-A3E1-4DE5-BD54-5844D41F8DFC}">
      <dsp:nvSpPr>
        <dsp:cNvPr id="0" name=""/>
        <dsp:cNvSpPr/>
      </dsp:nvSpPr>
      <dsp:spPr>
        <a:xfrm>
          <a:off x="3217417" y="2520833"/>
          <a:ext cx="1612979" cy="1612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2765CE-2EBC-42D1-A130-12DFC10797EA}">
      <dsp:nvSpPr>
        <dsp:cNvPr id="0" name=""/>
        <dsp:cNvSpPr/>
      </dsp:nvSpPr>
      <dsp:spPr>
        <a:xfrm>
          <a:off x="822297" y="3473412"/>
          <a:ext cx="2903699" cy="1175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I ”beste praksis” ligger og et kontinuerlig forbedringspotensial og et utviklingsaspekt</a:t>
          </a:r>
          <a:endParaRPr lang="nb-NO" sz="1600" b="1" kern="1200" dirty="0"/>
        </a:p>
      </dsp:txBody>
      <dsp:txXfrm>
        <a:off x="822297" y="3473412"/>
        <a:ext cx="2903699" cy="1175170"/>
      </dsp:txXfrm>
    </dsp:sp>
    <dsp:sp modelId="{F24665F0-170E-44DD-BC81-FC009055239E}">
      <dsp:nvSpPr>
        <dsp:cNvPr id="0" name=""/>
        <dsp:cNvSpPr/>
      </dsp:nvSpPr>
      <dsp:spPr>
        <a:xfrm>
          <a:off x="2949598" y="1800204"/>
          <a:ext cx="1612979" cy="16129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0F5C05-34BE-4D94-9C74-531B59E6BB2D}">
      <dsp:nvSpPr>
        <dsp:cNvPr id="0" name=""/>
        <dsp:cNvSpPr/>
      </dsp:nvSpPr>
      <dsp:spPr>
        <a:xfrm>
          <a:off x="578789" y="1243905"/>
          <a:ext cx="2874561" cy="16247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Kan også </a:t>
          </a:r>
          <a:r>
            <a:rPr lang="nb-NO" sz="1600" b="1" kern="1200" dirty="0" smtClean="0"/>
            <a:t>oppfattes </a:t>
          </a:r>
          <a:r>
            <a:rPr lang="nb-NO" sz="1600" b="1" kern="1200" dirty="0" smtClean="0"/>
            <a:t>som en dynamisk utvikling mot en gitt standard av høy kvalitet</a:t>
          </a:r>
          <a:endParaRPr lang="nb-NO" sz="1600" b="1" kern="1200" dirty="0"/>
        </a:p>
      </dsp:txBody>
      <dsp:txXfrm>
        <a:off x="578789" y="1243905"/>
        <a:ext cx="2874561" cy="162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8CE68-5CE6-43FF-940C-9E207AE55B12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CF013-5CA7-4DDE-A1E9-63D7179A4D02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F013-5CA7-4DDE-A1E9-63D7179A4D02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F013-5CA7-4DDE-A1E9-63D7179A4D02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00" y="838200"/>
            <a:ext cx="8382000" cy="1447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382000" cy="167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9285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53200"/>
            <a:ext cx="6731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72263" y="254000"/>
            <a:ext cx="2101850" cy="5892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61950" y="254000"/>
            <a:ext cx="6157913" cy="5892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254000"/>
            <a:ext cx="5505450" cy="1117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366713" y="1790700"/>
            <a:ext cx="8407400" cy="4356100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92850" y="6553200"/>
            <a:ext cx="1708150" cy="304800"/>
          </a:xfrm>
        </p:spPr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254000"/>
            <a:ext cx="5505450" cy="1117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66713" y="1790700"/>
            <a:ext cx="4127500" cy="43561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6613" y="1790700"/>
            <a:ext cx="4127500" cy="435610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92850" y="6553200"/>
            <a:ext cx="1708150" cy="304800"/>
          </a:xfrm>
        </p:spPr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254000"/>
            <a:ext cx="5505450" cy="1117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366713" y="1790700"/>
            <a:ext cx="8407400" cy="4356100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92850" y="6553200"/>
            <a:ext cx="1708150" cy="304800"/>
          </a:xfrm>
        </p:spPr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254000"/>
            <a:ext cx="5505450" cy="1117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366713" y="1790700"/>
            <a:ext cx="8407400" cy="4356100"/>
          </a:xfrm>
        </p:spPr>
        <p:txBody>
          <a:bodyPr/>
          <a:lstStyle/>
          <a:p>
            <a:r>
              <a:rPr lang="nb-NO" smtClean="0"/>
              <a:t>Klikk ikonet for å legge til SmartArt-grafikk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292850" y="6553200"/>
            <a:ext cx="1708150" cy="304800"/>
          </a:xfrm>
        </p:spPr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254000"/>
            <a:ext cx="5505450" cy="1117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66713" y="1790700"/>
            <a:ext cx="4127500" cy="43561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6613" y="1790700"/>
            <a:ext cx="4127500" cy="43561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292850" y="6553200"/>
            <a:ext cx="1708150" cy="304800"/>
          </a:xfrm>
        </p:spPr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8153400" y="6553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66713" y="1790700"/>
            <a:ext cx="41275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6613" y="1790700"/>
            <a:ext cx="412750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254000"/>
            <a:ext cx="55054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0700"/>
            <a:ext cx="84074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92850" y="6553200"/>
            <a:ext cx="170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A10DBCFC-AD7E-4E39-BFB3-9C76EA29CA86}" type="datetimeFigureOut">
              <a:rPr lang="nb-NO" smtClean="0"/>
              <a:pPr/>
              <a:t>05.11.12</a:t>
            </a:fld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BB625C-2143-4943-AA14-99094A046E6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Georgia" pitchFamily="-76" charset="0"/>
          <a:ea typeface="ＭＳ Ｐゴシック" pitchFamily="-76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4175" indent="-193675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760413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1144588" indent="-193675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200">
          <a:solidFill>
            <a:schemeClr val="tx1"/>
          </a:solidFill>
          <a:latin typeface="+mn-lt"/>
          <a:ea typeface="+mn-ea"/>
        </a:defRPr>
      </a:lvl4pPr>
      <a:lvl5pPr marL="1520825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000">
          <a:solidFill>
            <a:schemeClr val="tx1"/>
          </a:solidFill>
          <a:latin typeface="+mn-lt"/>
          <a:ea typeface="+mn-ea"/>
        </a:defRPr>
      </a:lvl5pPr>
      <a:lvl6pPr marL="1978025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000">
          <a:solidFill>
            <a:schemeClr val="tx1"/>
          </a:solidFill>
          <a:latin typeface="+mn-lt"/>
          <a:ea typeface="+mn-ea"/>
        </a:defRPr>
      </a:lvl6pPr>
      <a:lvl7pPr marL="2435225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000">
          <a:solidFill>
            <a:schemeClr val="tx1"/>
          </a:solidFill>
          <a:latin typeface="+mn-lt"/>
          <a:ea typeface="+mn-ea"/>
        </a:defRPr>
      </a:lvl7pPr>
      <a:lvl8pPr marL="2892425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000">
          <a:solidFill>
            <a:schemeClr val="tx1"/>
          </a:solidFill>
          <a:latin typeface="+mn-lt"/>
          <a:ea typeface="+mn-ea"/>
        </a:defRPr>
      </a:lvl8pPr>
      <a:lvl9pPr marL="3349625" indent="-185738" algn="l" rtl="0" eaLnBrk="1" fontAlgn="base" hangingPunct="1">
        <a:spcBef>
          <a:spcPct val="20000"/>
        </a:spcBef>
        <a:spcAft>
          <a:spcPct val="0"/>
        </a:spcAft>
        <a:buFont typeface="Wingdings" pitchFamily="-76" charset="2"/>
        <a:buChar char="§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accent3"/>
                </a:solidFill>
              </a:rPr>
              <a:t>Hva legger vi i</a:t>
            </a:r>
            <a:br>
              <a:rPr lang="nb-NO" dirty="0" smtClean="0">
                <a:solidFill>
                  <a:schemeClr val="accent3"/>
                </a:solidFill>
              </a:rPr>
            </a:br>
            <a:r>
              <a:rPr lang="nb-NO" dirty="0" smtClean="0">
                <a:solidFill>
                  <a:schemeClr val="accent3"/>
                </a:solidFill>
              </a:rPr>
              <a:t>”beste praksis”</a:t>
            </a:r>
            <a:r>
              <a:rPr lang="nb-NO" dirty="0" smtClean="0">
                <a:solidFill>
                  <a:schemeClr val="tx1"/>
                </a:solidFill>
              </a:rPr>
              <a:t/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dirty="0" smtClean="0">
                <a:solidFill>
                  <a:schemeClr val="tx1"/>
                </a:solidFill>
              </a:rPr>
              <a:t/>
            </a:r>
            <a:br>
              <a:rPr lang="nb-NO" dirty="0" smtClean="0">
                <a:solidFill>
                  <a:schemeClr val="tx1"/>
                </a:solidFill>
              </a:rPr>
            </a:br>
            <a:r>
              <a:rPr lang="nb-NO" sz="2000" dirty="0" smtClean="0"/>
              <a:t>Beste praksis" er en beskrivelse av en anbefalt </a:t>
            </a:r>
            <a:br>
              <a:rPr lang="nb-NO" sz="2000" dirty="0" smtClean="0"/>
            </a:br>
            <a:r>
              <a:rPr lang="nb-NO" sz="2000" dirty="0" smtClean="0"/>
              <a:t>(eller påkrevd) måte å utføre en arbeidsoppgave på.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2264296" cy="409600"/>
          </a:xfrm>
        </p:spPr>
        <p:txBody>
          <a:bodyPr>
            <a:normAutofit fontScale="55000" lnSpcReduction="20000"/>
          </a:bodyPr>
          <a:lstStyle/>
          <a:p>
            <a:r>
              <a:rPr lang="nb-NO" dirty="0" smtClean="0"/>
              <a:t>Av Reidar Kvalvaag </a:t>
            </a:r>
          </a:p>
          <a:p>
            <a:r>
              <a:rPr lang="nb-NO" dirty="0" smtClean="0"/>
              <a:t>Beerenberg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5953125"/>
            <a:ext cx="1781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TC\Bilder\b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-1"/>
            <a:ext cx="2088231" cy="62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1950" y="404664"/>
            <a:ext cx="5505450" cy="72008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Utfordringer  ved  ”beste praksis”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b-NO" dirty="0" smtClean="0"/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Hjelper ikke med gode rutiner når vårt eget   ”beste praksis” blir underlagt kunden sitt system.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Fra ord til handling</a:t>
            </a:r>
          </a:p>
          <a:p>
            <a:pPr lvl="1">
              <a:buFont typeface="Arial" pitchFamily="34" charset="0"/>
              <a:buChar char="•"/>
            </a:pPr>
            <a:r>
              <a:rPr lang="nb-NO" dirty="0" smtClean="0"/>
              <a:t>Få alle ledd i organisasjonen til å ha et eierskap i dette. </a:t>
            </a:r>
          </a:p>
          <a:p>
            <a:pPr lvl="1">
              <a:buNone/>
            </a:pPr>
            <a:endParaRPr lang="nb-NO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952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BEST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4000" dirty="0" smtClean="0">
                <a:solidFill>
                  <a:schemeClr val="tx1"/>
                </a:solidFill>
              </a:rPr>
              <a:t>”Beste Praksis”</a:t>
            </a:r>
            <a:endParaRPr lang="nb-NO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B8554-7F81-4696-B7BD-A456EC545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04B8554-7F81-4696-B7BD-A456EC545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DE494-8D10-48AD-8E4F-6B3FD96F5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83DE494-8D10-48AD-8E4F-6B3FD96F5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C80FC-045C-4371-806B-AFF8B23EA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EAC80FC-045C-4371-806B-AFF8B23EA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DE1F7-FCEA-42CA-8660-08E42249B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D7DDE1F7-FCEA-42CA-8660-08E42249B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E931D-03A9-40AA-A234-95498DAE2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D3E931D-03A9-40AA-A234-95498DAE2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D52A4-85B6-4325-830A-C8DAE6FA2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514D52A4-85B6-4325-830A-C8DAE6FA2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73F89E-A3E1-4DE5-BD54-5844D41F8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2373F89E-A3E1-4DE5-BD54-5844D41F8D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65CE-2EBC-42D1-A130-12DFC1079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1C2765CE-2EBC-42D1-A130-12DFC1079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665F0-170E-44DD-BC81-FC0090552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F24665F0-170E-44DD-BC81-FC0090552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F5C05-34BE-4D94-9C74-531B59E6B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BB0F5C05-34BE-4D94-9C74-531B59E6B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Anvendelse av ”beste praksis”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6713" y="1790700"/>
            <a:ext cx="8407400" cy="451862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Forstå oppgaven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Identifisere krav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Styre risiko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Gjennomføre oppgaven</a:t>
            </a:r>
          </a:p>
          <a:p>
            <a:pPr lvl="0">
              <a:buFont typeface="Arial" pitchFamily="34" charset="0"/>
              <a:buChar char="•"/>
            </a:pPr>
            <a:r>
              <a:rPr lang="nb-NO" sz="2800" dirty="0" smtClean="0"/>
              <a:t>Evaluere resultatet</a:t>
            </a:r>
          </a:p>
          <a:p>
            <a:endParaRPr lang="nb-NO" dirty="0" smtClean="0"/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4000" dirty="0" smtClean="0"/>
              <a:t>Forstå oppgaven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Drøft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Kommenter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Spør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Forståelse om hva som skal gjøres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Arbeidslaget må ha erfaring og forståelse av arbeidsoppgaven</a:t>
            </a:r>
            <a:endParaRPr lang="nb-NO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437112"/>
            <a:ext cx="52565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dirty="0" smtClean="0"/>
              <a:t>Identifisere krav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2348880"/>
            <a:ext cx="7772400" cy="400668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Drøft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Kommentarer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Forståelse av hvilke krav som er gjeldende for oss.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Arbeidslaget sin forståelse av krav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Monteringsanvisning</a:t>
            </a:r>
          </a:p>
          <a:p>
            <a:pPr lvl="0">
              <a:buFont typeface="Arial" pitchFamily="34" charset="0"/>
              <a:buChar char="•"/>
            </a:pPr>
            <a:r>
              <a:rPr lang="nb-NO" sz="2400" dirty="0" smtClean="0"/>
              <a:t>Selskaps spesifikke krav</a:t>
            </a:r>
          </a:p>
          <a:p>
            <a:endParaRPr lang="nb-N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15922"/>
            <a:ext cx="2281436" cy="2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 smtClean="0"/>
              <a:t/>
            </a:r>
            <a:br>
              <a:rPr lang="nb-NO" sz="4000" dirty="0" smtClean="0"/>
            </a:br>
            <a:r>
              <a:rPr lang="nb-NO" sz="4000" dirty="0" smtClean="0"/>
              <a:t>Styre risiko</a:t>
            </a:r>
            <a:br>
              <a:rPr lang="nb-NO" sz="4000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1800" dirty="0" smtClean="0"/>
              <a:t>Risikostyring handler om å forstå risiko og identifisere og håndtere denne for å oppnå ønskede mål.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Tilrettelegging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Samtidige aktiviteter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Sperringer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Ta to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Kompetanse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Erfaringsoverføring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Løpende risikovurdering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/>
              <a:t>Ytre påvirkninger</a:t>
            </a:r>
          </a:p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3419278" cy="1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3838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4000" dirty="0" smtClean="0"/>
              <a:t>Gjennomføre oppgaven</a:t>
            </a:r>
            <a:br>
              <a:rPr lang="nb-NO" sz="4000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Har vi forståelse av hva som skal bli gjort?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Har vi erfaringsoverføringer fra tidligere jobber?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Har vi erfaring/kompetanse i arbeidslaget?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Er jobben planlagt /koordinert iht. andre aktiviteter i området?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Bruker informasjon.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437112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4000" dirty="0" smtClean="0"/>
              <a:t>Evaluere resultatet</a:t>
            </a:r>
            <a:br>
              <a:rPr lang="nb-NO" sz="4000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Arbeidslag deltar i gjennomgang av resultat.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Vurdere innspill/forbedringsforslag på prosesser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Sørge for erfaringsoverføring hvor dette er relevant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5616624" cy="278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Utfordring med etterlevelse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smtClean="0"/>
              <a:t>Har vi for mye og forholde oss til?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Er vi for opptatt av dokumentasjon/prosedyrer enn selve arbeidet som skal utføres?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Dekker ”beste praksis” krav til bruker?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7560840" cy="269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erenberg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CEADC"/>
      </a:accent1>
      <a:accent2>
        <a:srgbClr val="B1B0A6"/>
      </a:accent2>
      <a:accent3>
        <a:srgbClr val="FFFFFF"/>
      </a:accent3>
      <a:accent4>
        <a:srgbClr val="000000"/>
      </a:accent4>
      <a:accent5>
        <a:srgbClr val="F4F3EB"/>
      </a:accent5>
      <a:accent6>
        <a:srgbClr val="A09F96"/>
      </a:accent6>
      <a:hlink>
        <a:srgbClr val="86857E"/>
      </a:hlink>
      <a:folHlink>
        <a:srgbClr val="56565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7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CEADC"/>
        </a:accent1>
        <a:accent2>
          <a:srgbClr val="B1B0A6"/>
        </a:accent2>
        <a:accent3>
          <a:srgbClr val="FFFFFF"/>
        </a:accent3>
        <a:accent4>
          <a:srgbClr val="000000"/>
        </a:accent4>
        <a:accent5>
          <a:srgbClr val="F4F3EB"/>
        </a:accent5>
        <a:accent6>
          <a:srgbClr val="A09F96"/>
        </a:accent6>
        <a:hlink>
          <a:srgbClr val="86857E"/>
        </a:hlink>
        <a:folHlink>
          <a:srgbClr val="565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102D"/>
        </a:accent1>
        <a:accent2>
          <a:srgbClr val="86857E"/>
        </a:accent2>
        <a:accent3>
          <a:srgbClr val="FFFFFF"/>
        </a:accent3>
        <a:accent4>
          <a:srgbClr val="000000"/>
        </a:accent4>
        <a:accent5>
          <a:srgbClr val="DEAAAD"/>
        </a:accent5>
        <a:accent6>
          <a:srgbClr val="797872"/>
        </a:accent6>
        <a:hlink>
          <a:srgbClr val="ECEADC"/>
        </a:hlink>
        <a:folHlink>
          <a:srgbClr val="565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587"/>
        </a:accent1>
        <a:accent2>
          <a:srgbClr val="86857E"/>
        </a:accent2>
        <a:accent3>
          <a:srgbClr val="FFFFFF"/>
        </a:accent3>
        <a:accent4>
          <a:srgbClr val="000000"/>
        </a:accent4>
        <a:accent5>
          <a:srgbClr val="AAB4C3"/>
        </a:accent5>
        <a:accent6>
          <a:srgbClr val="797872"/>
        </a:accent6>
        <a:hlink>
          <a:srgbClr val="ECEADC"/>
        </a:hlink>
        <a:folHlink>
          <a:srgbClr val="565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29E20"/>
        </a:accent1>
        <a:accent2>
          <a:srgbClr val="86857E"/>
        </a:accent2>
        <a:accent3>
          <a:srgbClr val="FFFFFF"/>
        </a:accent3>
        <a:accent4>
          <a:srgbClr val="000000"/>
        </a:accent4>
        <a:accent5>
          <a:srgbClr val="BCCCAB"/>
        </a:accent5>
        <a:accent6>
          <a:srgbClr val="797872"/>
        </a:accent6>
        <a:hlink>
          <a:srgbClr val="ECEADC"/>
        </a:hlink>
        <a:folHlink>
          <a:srgbClr val="565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49100"/>
        </a:accent1>
        <a:accent2>
          <a:srgbClr val="86857E"/>
        </a:accent2>
        <a:accent3>
          <a:srgbClr val="FFFFFF"/>
        </a:accent3>
        <a:accent4>
          <a:srgbClr val="000000"/>
        </a:accent4>
        <a:accent5>
          <a:srgbClr val="EFC7AA"/>
        </a:accent5>
        <a:accent6>
          <a:srgbClr val="797872"/>
        </a:accent6>
        <a:hlink>
          <a:srgbClr val="ECEADC"/>
        </a:hlink>
        <a:folHlink>
          <a:srgbClr val="5656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cbd9e53e-6585-4f50-95a9-cc115a295e47" ContentTypeId="0x0101002703D2AF657F4CC69F3B5766777647D76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LF - Brevmal" ma:contentTypeID="0x0101002703D2AF657F4CC69F3B5766777647D76400B457C52048252B49A97C780595F637BD" ma:contentTypeVersion="88" ma:contentTypeDescription="Opprett et nytt dokument." ma:contentTypeScope="" ma:versionID="980911faf42e61932b1ee77d0142380d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5b5bae4b05c70348dc1ffed26077a95b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fault="[today]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fcd92dd-7d74-4918-8c11-98baf3d8368d">ARENA-104-13462</_dlc_DocId>
    <_dlc_DocIdUrl xmlns="1fcd92dd-7d74-4918-8c11-98baf3d8368d">
      <Url>https://arenarom.nho.no/rom/norog/_layouts/DocIdRedir.aspx?ID=ARENA-104-13462</Url>
      <Description>ARENA-104-13462</Description>
    </_dlc_DocIdUrl>
    <NHO_DocumentStatus xmlns="1fcd92dd-7d74-4918-8c11-98baf3d8368d">Under behandling</NHO_DocumentStatus>
    <c33924c3673147c88830f2707c1978bc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Kirsten Marie Leiros</TermName>
          <TermId xmlns="http://schemas.microsoft.com/office/infopath/2007/PartnerControls">3c4823cf-032c-49f6-8897-7d0f7ff6f0b6</TermId>
        </TermInfo>
      </Terms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2012-11-05T12:47:26+00:00</NHO_DocumentDate>
    <NHO_DocumentArchiveDate xmlns="1fcd92dd-7d74-4918-8c11-98baf3d8368d" xsi:nil="true"/>
    <TaxCatchAll xmlns="1fcd92dd-7d74-4918-8c11-98baf3d8368d">
      <Value>562</Value>
      <Value>660</Value>
    </TaxCatchAll>
    <ARENA_DocumentSender xmlns="1fcd92dd-7d74-4918-8c11-98baf3d8368d" xsi:nil="true"/>
    <p8a47c7619634ae9930087b62d76e394 xmlns="1fcd92dd-7d74-4918-8c11-98baf3d8368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HMS og Drift</TermName>
          <TermId xmlns="http://schemas.microsoft.com/office/infopath/2007/PartnerControls">ff0b703d-3cbf-4b71-a958-78c2785c6868</TermId>
        </TermInfo>
      </Terms>
    </p8a47c7619634ae9930087b62d76e394>
    <NHO_DocumentProperty xmlns="1fcd92dd-7d74-4918-8c11-98baf3d8368d">Internt</NHO_DocumentProperty>
  </documentManagement>
</p:properties>
</file>

<file path=customXml/itemProps1.xml><?xml version="1.0" encoding="utf-8"?>
<ds:datastoreItem xmlns:ds="http://schemas.openxmlformats.org/officeDocument/2006/customXml" ds:itemID="{8EC496EF-58CC-4505-8343-9DB432FC433D}"/>
</file>

<file path=customXml/itemProps2.xml><?xml version="1.0" encoding="utf-8"?>
<ds:datastoreItem xmlns:ds="http://schemas.openxmlformats.org/officeDocument/2006/customXml" ds:itemID="{A60E575B-210E-4DE7-B2FF-B44B533915C6}"/>
</file>

<file path=customXml/itemProps3.xml><?xml version="1.0" encoding="utf-8"?>
<ds:datastoreItem xmlns:ds="http://schemas.openxmlformats.org/officeDocument/2006/customXml" ds:itemID="{641152E7-5B9D-41B5-A5FD-D930626CA2E5}"/>
</file>

<file path=customXml/itemProps4.xml><?xml version="1.0" encoding="utf-8"?>
<ds:datastoreItem xmlns:ds="http://schemas.openxmlformats.org/officeDocument/2006/customXml" ds:itemID="{E42E8110-AED5-43D6-BBDA-BD04A0769831}"/>
</file>

<file path=customXml/itemProps5.xml><?xml version="1.0" encoding="utf-8"?>
<ds:datastoreItem xmlns:ds="http://schemas.openxmlformats.org/officeDocument/2006/customXml" ds:itemID="{CCBBD424-6A72-477D-B40C-DD53B9B54B2F}"/>
</file>

<file path=docProps/app.xml><?xml version="1.0" encoding="utf-8"?>
<Properties xmlns="http://schemas.openxmlformats.org/officeDocument/2006/extended-properties" xmlns:vt="http://schemas.openxmlformats.org/officeDocument/2006/docPropsVTypes">
  <Template>Beerenberg</Template>
  <TotalTime>0</TotalTime>
  <Words>302</Words>
  <Application>Microsoft Office PowerPoint</Application>
  <PresentationFormat>Skjermfremvisning (4:3)</PresentationFormat>
  <Paragraphs>59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Beerenberg</vt:lpstr>
      <vt:lpstr>Hva legger vi i ”beste praksis”  Beste praksis" er en beskrivelse av en anbefalt  (eller påkrevd) måte å utføre en arbeidsoppgave på. </vt:lpstr>
      <vt:lpstr>BEST ”Beste Praksis”</vt:lpstr>
      <vt:lpstr>Anvendelse av ”beste praksis”</vt:lpstr>
      <vt:lpstr>Forstå oppgaven</vt:lpstr>
      <vt:lpstr>Identifisere krav     </vt:lpstr>
      <vt:lpstr> Styre risiko  </vt:lpstr>
      <vt:lpstr>Gjennomføre oppgaven </vt:lpstr>
      <vt:lpstr>Evaluere resultatet </vt:lpstr>
      <vt:lpstr>Utfordring med etterlevelse</vt:lpstr>
      <vt:lpstr>Utfordringer  ved  ”beste praksis”</vt:lpstr>
    </vt:vector>
  </TitlesOfParts>
  <Company>TeleComputing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legger vi i ”best praksis”</dc:title>
  <dc:creator>habr_103745</dc:creator>
  <cp:lastModifiedBy>rekv_103745</cp:lastModifiedBy>
  <cp:revision>42</cp:revision>
  <dcterms:created xsi:type="dcterms:W3CDTF">2012-10-24T07:04:52Z</dcterms:created>
  <dcterms:modified xsi:type="dcterms:W3CDTF">2012-11-05T12:23:09Z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hoMmdCaseWorker">
    <vt:lpwstr>562;#Kirsten Marie Leiros|3c4823cf-032c-49f6-8897-7d0f7ff6f0b6</vt:lpwstr>
  </property>
  <property fmtid="{D5CDD505-2E9C-101B-9397-08002B2CF9AE}" pid="3" name="NHO_OrganisationUnit">
    <vt:lpwstr>660;#HMS og Drift|ff0b703d-3cbf-4b71-a958-78c2785c6868</vt:lpwstr>
  </property>
  <property fmtid="{D5CDD505-2E9C-101B-9397-08002B2CF9AE}" pid="4" name="_dlc_DocIdItemGuid">
    <vt:lpwstr>cb7ff216-74e1-4503-9a50-907f53340a9e</vt:lpwstr>
  </property>
  <property fmtid="{D5CDD505-2E9C-101B-9397-08002B2CF9AE}" pid="5" name="ContentTypeId">
    <vt:lpwstr>0x0101002703D2AF657F4CC69F3B5766777647D76400B457C52048252B49A97C780595F637BD</vt:lpwstr>
  </property>
  <property fmtid="{D5CDD505-2E9C-101B-9397-08002B2CF9AE}" pid="6" name="TaxKeyword">
    <vt:lpwstr/>
  </property>
</Properties>
</file>