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21"/>
  </p:notesMasterIdLst>
  <p:sldIdLst>
    <p:sldId id="258" r:id="rId3"/>
    <p:sldId id="280" r:id="rId4"/>
    <p:sldId id="289" r:id="rId5"/>
    <p:sldId id="257" r:id="rId6"/>
    <p:sldId id="293" r:id="rId7"/>
    <p:sldId id="281" r:id="rId8"/>
    <p:sldId id="296" r:id="rId9"/>
    <p:sldId id="285" r:id="rId10"/>
    <p:sldId id="290" r:id="rId11"/>
    <p:sldId id="272" r:id="rId12"/>
    <p:sldId id="292" r:id="rId13"/>
    <p:sldId id="291" r:id="rId14"/>
    <p:sldId id="286" r:id="rId15"/>
    <p:sldId id="287" r:id="rId16"/>
    <p:sldId id="295" r:id="rId17"/>
    <p:sldId id="294" r:id="rId18"/>
    <p:sldId id="284" r:id="rId19"/>
    <p:sldId id="260" r:id="rId20"/>
  </p:sldIdLst>
  <p:sldSz cx="9144000" cy="6858000" type="screen4x3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76" autoAdjust="0"/>
  </p:normalViewPr>
  <p:slideViewPr>
    <p:cSldViewPr>
      <p:cViewPr>
        <p:scale>
          <a:sx n="100" d="100"/>
          <a:sy n="100" d="100"/>
        </p:scale>
        <p:origin x="-19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A4D9-A8E8-4BF7-AD00-B0C8238DB3AA}" type="datetimeFigureOut">
              <a:rPr lang="nb-NO" smtClean="0"/>
              <a:t>31.10.2012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3F5A5-4D26-4CEF-B33C-F50A854EDD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45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Kurseksempler: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Verktøysikring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Produksjon</a:t>
            </a:r>
            <a:r>
              <a:rPr lang="nb-NO" baseline="0" dirty="0" smtClean="0"/>
              <a:t> av sikringsmidler (talurit)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Bruk av sikringsmidler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5A5-4D26-4CEF-B33C-F50A854EDD1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4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Kurseksempler: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Verktøysikring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Produksjon</a:t>
            </a:r>
            <a:r>
              <a:rPr lang="nb-NO" baseline="0" dirty="0" smtClean="0"/>
              <a:t> av sikringsmidler (talurit)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Bruk av sikringsmidler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5A5-4D26-4CEF-B33C-F50A854EDD1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4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Kurseksempler: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Verktøysikring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Produksjon</a:t>
            </a:r>
            <a:r>
              <a:rPr lang="nb-NO" baseline="0" dirty="0" smtClean="0"/>
              <a:t> av sikringsmidler (talurit)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Bruk av sikringsmidler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5A5-4D26-4CEF-B33C-F50A854EDD1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47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nb-NO" dirty="0" smtClean="0"/>
              <a:t>Kurseksempler: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Verktøysikring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dirty="0" smtClean="0"/>
              <a:t>Produksjon</a:t>
            </a:r>
            <a:r>
              <a:rPr lang="nb-NO" baseline="0" dirty="0" smtClean="0"/>
              <a:t> av sikringsmidler (talurit)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nb-NO" baseline="0" dirty="0" smtClean="0"/>
              <a:t>Bruk av sikringsmidler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3F5A5-4D26-4CEF-B33C-F50A854EDD1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4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HUSK!!</a:t>
            </a:r>
            <a:r>
              <a:rPr lang="nb-NO" baseline="0" dirty="0" smtClean="0"/>
              <a:t> Mellom Januar 2010 og Juli 2011</a:t>
            </a:r>
          </a:p>
          <a:p>
            <a:r>
              <a:rPr lang="nb-NO" baseline="0" dirty="0" smtClean="0"/>
              <a:t>60,34% Statisk</a:t>
            </a:r>
          </a:p>
          <a:p>
            <a:r>
              <a:rPr lang="nb-NO" baseline="0" dirty="0" smtClean="0"/>
              <a:t>39,65% Dynamisk</a:t>
            </a:r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n-NO" smtClean="0"/>
              <a:t>DOM Group AS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n-NO" smtClean="0"/>
              <a:t>26.05.2011</a:t>
            </a:r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161F435-6E37-0B47-A585-9D276228E4FA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854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9F803-E7DB-4638-908C-FDCB8A4766C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36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930E3-65B6-486C-91C5-FCB16193492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60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0A764-F8F6-4311-A363-8FBAA283D13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29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7F8C9-5C52-487B-BB41-1E08A133110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23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5A99B-9DEB-4716-B71C-94EB73B6B33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9833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6BCCC-D878-4F35-9C24-6FC3B9004CF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73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601E6-58F6-4EB5-B44D-82B7A73569A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7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E9A26-6A19-4561-8514-84A4902E86C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926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13661-172D-4F56-83A7-1007505608C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93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DBFF4-A3C3-4FDA-8EF1-939940E9D8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68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99915-9970-4E52-B79B-C24B0A0FC19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06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19517-34BB-402D-9532-6B1B570B7F3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5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71266-BEF3-4B4C-B16F-9A273490ECE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675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1A569-5D3C-4ED7-94D4-F8122324951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31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319A8-A6D1-4C96-9399-C60CABC8B04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83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9E029-C863-4682-9776-02DB7B06ADB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09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62590-3DC8-430B-A43D-EECEBEE6E08F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9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E695D-88E2-40F7-B7A0-96FA949E163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592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1A6BA-03FD-41C2-8A28-32117E41EB3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32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3EF7A-7BF6-4619-A90C-FE9634746C9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77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E75F7-A841-4A49-8A67-465FC89066E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784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6440A-15CD-4430-A53E-4F135103D5C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24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31113-1457-4B04-B37F-510B8A7D8EB8}" type="slidenum">
              <a:rPr lang="nb-NO"/>
              <a:pPr/>
              <a:t>‹#›</a:t>
            </a:fld>
            <a:endParaRPr lang="nb-N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30D58F-E592-4239-A7C9-91ABDDECB0F8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nordlock.no/default.asp?url=350.16.3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3429000"/>
            <a:ext cx="3168352" cy="801380"/>
            <a:chOff x="611560" y="3429000"/>
            <a:chExt cx="3168352" cy="801380"/>
          </a:xfrm>
        </p:grpSpPr>
        <p:sp>
          <p:nvSpPr>
            <p:cNvPr id="2" name="TextBox 1"/>
            <p:cNvSpPr txBox="1"/>
            <p:nvPr/>
          </p:nvSpPr>
          <p:spPr>
            <a:xfrm>
              <a:off x="611560" y="3429000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Klaus Myklebust</a:t>
              </a:r>
              <a:endParaRPr lang="en-GB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60" y="3861048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Kvalitet og Operasjonsleder</a:t>
              </a:r>
              <a:endParaRPr lang="nb-NO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5536" y="4396462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Læring </a:t>
            </a:r>
            <a:r>
              <a:rPr lang="nb-NO" sz="3200" b="1" dirty="0"/>
              <a:t>fra erfaring ved inspeksjoner</a:t>
            </a:r>
          </a:p>
          <a:p>
            <a:pPr algn="ctr"/>
            <a:endParaRPr lang="nb-NO" sz="3200" b="1" dirty="0" smtClean="0"/>
          </a:p>
          <a:p>
            <a:pPr algn="ctr"/>
            <a:r>
              <a:rPr lang="nb-NO" sz="3200" b="1" dirty="0" smtClean="0"/>
              <a:t>Fallende </a:t>
            </a:r>
            <a:r>
              <a:rPr lang="nb-NO" sz="3200" b="1" dirty="0"/>
              <a:t>Gjenstander - Forebygging</a:t>
            </a:r>
          </a:p>
          <a:p>
            <a:pPr algn="ctr"/>
            <a:endParaRPr lang="nb-NO" sz="3200" b="1" dirty="0" smtClean="0"/>
          </a:p>
        </p:txBody>
      </p:sp>
      <p:pic>
        <p:nvPicPr>
          <p:cNvPr id="1026" name="Picture 2" descr="W:\Felles\DOM\Logo\2012\DomGroupLogo med tekst uten bakgrun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791" y="44625"/>
            <a:ext cx="5137749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412032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21457"/>
          </a:xfrm>
        </p:spPr>
        <p:txBody>
          <a:bodyPr/>
          <a:lstStyle/>
          <a:p>
            <a:pPr eaLnBrk="1" hangingPunct="1"/>
            <a:r>
              <a:rPr lang="nb-NO" sz="6000" b="1" dirty="0" smtClean="0">
                <a:latin typeface="Arial Rounded MT Bold" pitchFamily="34" charset="0"/>
              </a:rPr>
              <a:t>S</a:t>
            </a:r>
            <a:r>
              <a:rPr lang="nb-NO" sz="6000" b="1" dirty="0" smtClean="0">
                <a:solidFill>
                  <a:srgbClr val="0070C0"/>
                </a:solidFill>
                <a:latin typeface="Arial Rounded MT Bold" pitchFamily="34" charset="0"/>
              </a:rPr>
              <a:t>ikke</a:t>
            </a:r>
            <a:r>
              <a:rPr lang="nb-NO" sz="6000" b="1" dirty="0" smtClean="0">
                <a:latin typeface="Arial Rounded MT Bold" pitchFamily="34" charset="0"/>
              </a:rPr>
              <a:t>r Sikring</a:t>
            </a: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90034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 smtClean="0">
                <a:solidFill>
                  <a:srgbClr val="FF0000"/>
                </a:solidFill>
              </a:rPr>
              <a:t>Valgfritt eller obligatorisk?</a:t>
            </a:r>
          </a:p>
          <a:p>
            <a:pPr marL="0" indent="0" algn="ctr">
              <a:buNone/>
            </a:pPr>
            <a:r>
              <a:rPr lang="nb-NO" dirty="0" smtClean="0"/>
              <a:t>Pro-aktiv eller Re-aktiv 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Integrerte barrierer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Metal edelheter  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Kvalitet på sikrings midler 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Installasjon iht. Beste Praksis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Planlagt Vedlikehold 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Etablerte inspeksjons rutiner</a:t>
            </a:r>
          </a:p>
          <a:p>
            <a:pPr>
              <a:buFont typeface="Wingdings" pitchFamily="2" charset="2"/>
              <a:buChar char="Ø"/>
            </a:pPr>
            <a:r>
              <a:rPr lang="nb-NO" b="1" dirty="0" smtClean="0"/>
              <a:t> Motivere og følge opp…!</a:t>
            </a:r>
          </a:p>
          <a:p>
            <a:pPr marL="0" indent="0">
              <a:buNone/>
            </a:pP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egil\Desktop\DROPS_Status_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8478"/>
            <a:ext cx="9138508" cy="59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innhold 23"/>
          <p:cNvSpPr txBox="1">
            <a:spLocks/>
          </p:cNvSpPr>
          <p:nvPr/>
        </p:nvSpPr>
        <p:spPr>
          <a:xfrm>
            <a:off x="241522" y="1521457"/>
            <a:ext cx="7500734" cy="49161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r"/>
              <a:ea typeface="+mn-ea"/>
              <a:cs typeface="Aller"/>
            </a:endParaRPr>
          </a:p>
        </p:txBody>
      </p:sp>
      <p:sp>
        <p:nvSpPr>
          <p:cNvPr id="9" name="Tittel 22"/>
          <p:cNvSpPr txBox="1">
            <a:spLocks/>
          </p:cNvSpPr>
          <p:nvPr/>
        </p:nvSpPr>
        <p:spPr>
          <a:xfrm>
            <a:off x="232452" y="33092"/>
            <a:ext cx="7500732" cy="1004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800" dirty="0" smtClean="0">
                <a:solidFill>
                  <a:srgbClr val="0055A6"/>
                </a:solidFill>
                <a:latin typeface="Aller"/>
                <a:cs typeface="Aller"/>
              </a:rPr>
              <a:t>Statisk/dynamisk av 483 hendelser i DORIS</a:t>
            </a:r>
            <a:endParaRPr lang="nn-NO" sz="2800" dirty="0">
              <a:solidFill>
                <a:srgbClr val="0055A6"/>
              </a:solidFill>
              <a:latin typeface="Aller"/>
              <a:cs typeface="Aller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206083" y="2893158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Ca. 60% </a:t>
            </a:r>
            <a:r>
              <a:rPr lang="nb-NO" dirty="0"/>
              <a:t>Statisk</a:t>
            </a:r>
          </a:p>
        </p:txBody>
      </p:sp>
      <p:sp>
        <p:nvSpPr>
          <p:cNvPr id="5" name="Rektangel 4"/>
          <p:cNvSpPr/>
          <p:nvPr/>
        </p:nvSpPr>
        <p:spPr>
          <a:xfrm>
            <a:off x="4248205" y="4539155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/>
              <a:t>Ca. 40% </a:t>
            </a:r>
            <a:r>
              <a:rPr lang="nb-NO" dirty="0"/>
              <a:t>Dynamisk</a:t>
            </a:r>
          </a:p>
        </p:txBody>
      </p:sp>
    </p:spTree>
    <p:extLst>
      <p:ext uri="{BB962C8B-B14F-4D97-AF65-F5344CB8AC3E}">
        <p14:creationId xmlns:p14="http://schemas.microsoft.com/office/powerpoint/2010/main" val="32493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22"/>
          <p:cNvSpPr txBox="1">
            <a:spLocks/>
          </p:cNvSpPr>
          <p:nvPr/>
        </p:nvSpPr>
        <p:spPr>
          <a:xfrm>
            <a:off x="-2260277" y="8016863"/>
            <a:ext cx="7254886" cy="88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ler"/>
                <a:ea typeface="+mj-ea"/>
                <a:cs typeface="Aller"/>
              </a:rPr>
              <a:t>Kjetil: her ligger det bilde og tekst under og! </a:t>
            </a:r>
            <a:r>
              <a:rPr kumimoji="0" lang="nn-NO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ler"/>
                <a:ea typeface="+mj-ea"/>
                <a:cs typeface="Aller"/>
              </a:rPr>
              <a:t>ReAktiv</a:t>
            </a:r>
            <a:endParaRPr kumimoji="0" lang="nn-NO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ller"/>
              <a:ea typeface="+mj-ea"/>
              <a:cs typeface="Aller"/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1290" y="0"/>
            <a:ext cx="9142710" cy="6934200"/>
            <a:chOff x="-8327242" y="-3989471"/>
            <a:chExt cx="7924800" cy="5937791"/>
          </a:xfrm>
        </p:grpSpPr>
        <p:pic>
          <p:nvPicPr>
            <p:cNvPr id="95236" name="Picture 4" descr="http://www.desiclean.co.uk/pictures/office_cleaning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8327242" y="-3989471"/>
              <a:ext cx="7924800" cy="5937791"/>
            </a:xfrm>
            <a:prstGeom prst="rect">
              <a:avLst/>
            </a:prstGeom>
            <a:noFill/>
          </p:spPr>
        </p:pic>
        <p:sp>
          <p:nvSpPr>
            <p:cNvPr id="9" name="Tittel 22"/>
            <p:cNvSpPr txBox="1">
              <a:spLocks/>
            </p:cNvSpPr>
            <p:nvPr/>
          </p:nvSpPr>
          <p:spPr>
            <a:xfrm>
              <a:off x="-6540512" y="-2007269"/>
              <a:ext cx="3994485" cy="300789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n-NO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ller"/>
                <a:ea typeface="+mj-ea"/>
                <a:cs typeface="Aller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nn-NO" sz="3800" b="1" dirty="0" smtClean="0">
                <a:solidFill>
                  <a:srgbClr val="FF6600"/>
                </a:solidFill>
                <a:latin typeface="Aller"/>
                <a:ea typeface="+mj-ea"/>
                <a:cs typeface="Aller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n-NO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ller"/>
                  <a:ea typeface="+mj-ea"/>
                  <a:cs typeface="Aller"/>
                </a:rPr>
                <a:t>Pro Aktiv</a:t>
              </a:r>
              <a:endParaRPr kumimoji="0" lang="nn-NO" sz="3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ller"/>
                <a:ea typeface="+mj-ea"/>
                <a:cs typeface="Aller"/>
              </a:endParaRPr>
            </a:p>
          </p:txBody>
        </p:sp>
      </p:grpSp>
      <p:pic>
        <p:nvPicPr>
          <p:cNvPr id="95237" name="Picture 5" descr="C:\Documents and Settings\ks\Skrivebord\Bild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0033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5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412032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948978"/>
          </a:xfrm>
        </p:spPr>
        <p:txBody>
          <a:bodyPr/>
          <a:lstStyle/>
          <a:p>
            <a:pPr eaLnBrk="1" hangingPunct="1"/>
            <a:r>
              <a:rPr lang="nb-NO" sz="6000" b="1" dirty="0">
                <a:latin typeface="Arial Rounded MT Bold" pitchFamily="34" charset="0"/>
              </a:rPr>
              <a:t>S</a:t>
            </a:r>
            <a:r>
              <a:rPr lang="nb-NO" sz="6000" b="1" dirty="0">
                <a:solidFill>
                  <a:srgbClr val="0070C0"/>
                </a:solidFill>
                <a:latin typeface="Arial Rounded MT Bold" pitchFamily="34" charset="0"/>
              </a:rPr>
              <a:t>ikke</a:t>
            </a:r>
            <a:r>
              <a:rPr lang="nb-NO" sz="6000" b="1" dirty="0">
                <a:latin typeface="Arial Rounded MT Bold" pitchFamily="34" charset="0"/>
              </a:rPr>
              <a:t>r</a:t>
            </a:r>
            <a:r>
              <a:rPr lang="nb-NO" sz="6600" b="1" dirty="0">
                <a:latin typeface="Arial Rounded MT Bold" pitchFamily="34" charset="0"/>
              </a:rPr>
              <a:t> Sikring</a:t>
            </a:r>
            <a:endParaRPr lang="en-GB" sz="6600" b="1" dirty="0" smtClean="0"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1196751"/>
            <a:ext cx="8229600" cy="5256585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Nye konstruksjoner – avvik fra beste praksis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FAT + Punching + Source </a:t>
            </a:r>
            <a:r>
              <a:rPr lang="nb-NO" dirty="0" err="1" smtClean="0"/>
              <a:t>Inspections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«Påseplikt» – Eierskap i hele verdikjeden?</a:t>
            </a:r>
            <a:endParaRPr lang="nb-NO" sz="36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Praktisk trening – Oppfølging og Support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412032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33425"/>
          </a:xfrm>
        </p:spPr>
        <p:txBody>
          <a:bodyPr/>
          <a:lstStyle/>
          <a:p>
            <a:pPr eaLnBrk="1" hangingPunct="1"/>
            <a:r>
              <a:rPr lang="nb-NO" sz="6000" b="1" dirty="0">
                <a:latin typeface="Arial Rounded MT Bold" pitchFamily="34" charset="0"/>
              </a:rPr>
              <a:t>S</a:t>
            </a:r>
            <a:r>
              <a:rPr lang="nb-NO" sz="6000" b="1" dirty="0">
                <a:solidFill>
                  <a:srgbClr val="0070C0"/>
                </a:solidFill>
                <a:latin typeface="Arial Rounded MT Bold" pitchFamily="34" charset="0"/>
              </a:rPr>
              <a:t>ikke</a:t>
            </a:r>
            <a:r>
              <a:rPr lang="nb-NO" sz="6000" b="1" dirty="0">
                <a:latin typeface="Arial Rounded MT Bold" pitchFamily="34" charset="0"/>
              </a:rPr>
              <a:t>r Sikring</a:t>
            </a:r>
            <a:endParaRPr lang="en-GB" sz="6000" b="1" dirty="0" smtClean="0"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313" y="980729"/>
            <a:ext cx="8229600" cy="517401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Har DITT personell tilstrekkelig kunnskap innen Forebygging av fallende gjenstander?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Vurderer dine ingeniører og designere </a:t>
            </a:r>
          </a:p>
          <a:p>
            <a:pPr marL="0" indent="0">
              <a:buNone/>
            </a:pPr>
            <a:r>
              <a:rPr lang="nb-NO" dirty="0" smtClean="0"/>
              <a:t>FG potensialer fra A til Å?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Er tilgjengelig informasjon distribuert og presentert for alt relevant personell?</a:t>
            </a:r>
          </a:p>
          <a:p>
            <a:pPr marL="0" indent="0">
              <a:buNone/>
            </a:pP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 algn="ctr">
              <a:buNone/>
            </a:pPr>
            <a:endParaRPr lang="nb-NO" dirty="0" smtClean="0"/>
          </a:p>
          <a:p>
            <a:pPr marL="0" indent="0" algn="ctr">
              <a:buNone/>
            </a:pP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1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P412032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33425"/>
          </a:xfrm>
        </p:spPr>
        <p:txBody>
          <a:bodyPr/>
          <a:lstStyle/>
          <a:p>
            <a:r>
              <a:rPr lang="nb-NO" sz="2000" b="1" dirty="0"/>
              <a:t>Stopp Fallende Gjenstander i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nb-NO" sz="2000" b="1" dirty="0"/>
              <a:t>HNO og Barentshavet</a:t>
            </a:r>
            <a:br>
              <a:rPr lang="nb-NO" sz="2000" b="1" dirty="0"/>
            </a:br>
            <a:r>
              <a:rPr lang="en-US" sz="2000" b="1" dirty="0"/>
              <a:t>FG 05.2005</a:t>
            </a:r>
            <a:endParaRPr lang="en-GB" sz="2000" dirty="0"/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tatbh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25"/>
          <a:stretch>
            <a:fillRect/>
          </a:stretch>
        </p:blipFill>
        <p:spPr bwMode="auto">
          <a:xfrm>
            <a:off x="6670600" y="7144"/>
            <a:ext cx="24939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895653"/>
            <a:ext cx="3168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Oppsummeringsrapport fra prosjekt:</a:t>
            </a:r>
            <a:r>
              <a:rPr lang="en-GB" dirty="0" smtClean="0"/>
              <a:t> </a:t>
            </a:r>
            <a:r>
              <a:rPr lang="nb-NO" b="1" dirty="0" smtClean="0"/>
              <a:t>Stopp Fallende Gjenstander i </a:t>
            </a:r>
            <a:endParaRPr lang="en-GB" dirty="0" smtClean="0"/>
          </a:p>
          <a:p>
            <a:r>
              <a:rPr lang="nb-NO" b="1" dirty="0" smtClean="0"/>
              <a:t>HNO og Barentshavet</a:t>
            </a:r>
          </a:p>
          <a:p>
            <a:r>
              <a:rPr lang="en-US" b="1" dirty="0" smtClean="0"/>
              <a:t>FG 05.2005</a:t>
            </a:r>
          </a:p>
          <a:p>
            <a:endParaRPr lang="en-US" b="1" dirty="0"/>
          </a:p>
          <a:p>
            <a:r>
              <a:rPr lang="nb-NO" dirty="0"/>
              <a:t>Gruppen skal gjennom sitt </a:t>
            </a:r>
            <a:r>
              <a:rPr lang="nb-NO" dirty="0" smtClean="0"/>
              <a:t>arbeid:</a:t>
            </a:r>
          </a:p>
          <a:p>
            <a:endParaRPr lang="nb-NO" dirty="0"/>
          </a:p>
          <a:p>
            <a:pPr lvl="0"/>
            <a:r>
              <a:rPr lang="nb-NO" dirty="0">
                <a:solidFill>
                  <a:srgbClr val="FF0000"/>
                </a:solidFill>
              </a:rPr>
              <a:t>Videreformidle "Beste Praksis" til alle enhetene på en effektiv måte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78744"/>
            <a:ext cx="33123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BAKGRUNN:</a:t>
            </a:r>
          </a:p>
          <a:p>
            <a:r>
              <a:rPr lang="nb-NO" dirty="0"/>
              <a:t>Bakgrunnen for prosjektet var den negative utvikling </a:t>
            </a:r>
            <a:r>
              <a:rPr lang="nb-NO" dirty="0" err="1"/>
              <a:t>mht</a:t>
            </a:r>
            <a:r>
              <a:rPr lang="nb-NO" dirty="0"/>
              <a:t> ”Fallende gjenstander” i Tampen området i perioden 2002 til første kvartal 2004.</a:t>
            </a:r>
            <a:endParaRPr lang="en-GB" dirty="0"/>
          </a:p>
          <a:p>
            <a:endParaRPr lang="nb-NO" dirty="0"/>
          </a:p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94" y="3430091"/>
            <a:ext cx="488536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9231">
            <a:off x="5913201" y="730198"/>
            <a:ext cx="2777219" cy="44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7411">
            <a:off x="4524066" y="1410014"/>
            <a:ext cx="2534497" cy="444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50553">
            <a:off x="2880931" y="1628368"/>
            <a:ext cx="2924369" cy="4794172"/>
          </a:xfrm>
          <a:ln w="28575" algn="ctr">
            <a:solidFill>
              <a:schemeClr val="tx1"/>
            </a:solidFill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6667">
            <a:off x="1723028" y="2215454"/>
            <a:ext cx="2849546" cy="442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509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27526">
            <a:off x="2753939" y="45339"/>
            <a:ext cx="4112130" cy="676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84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412032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011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-36513" y="0"/>
            <a:ext cx="9144001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-36513" y="115888"/>
            <a:ext cx="9180513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sz="3600" b="1" dirty="0" smtClean="0"/>
              <a:t>Proaktiv</a:t>
            </a:r>
          </a:p>
          <a:p>
            <a:pPr algn="ctr"/>
            <a:endParaRPr lang="en-US" sz="2800" dirty="0" smtClean="0"/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FG forebygging må starte i design fasen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Sekundær </a:t>
            </a:r>
            <a:r>
              <a:rPr lang="nb-NO" sz="3600" b="1" dirty="0">
                <a:latin typeface="Baskerville Old Face" pitchFamily="18" charset="0"/>
              </a:rPr>
              <a:t>barriere alltid beste løsning?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>
                <a:latin typeface="Baskerville Old Face" pitchFamily="18" charset="0"/>
              </a:rPr>
              <a:t>V</a:t>
            </a:r>
            <a:r>
              <a:rPr lang="nb-NO" sz="3600" b="1" dirty="0" smtClean="0">
                <a:latin typeface="Baskerville Old Face" pitchFamily="18" charset="0"/>
              </a:rPr>
              <a:t>alg </a:t>
            </a:r>
            <a:r>
              <a:rPr lang="nb-NO" sz="3600" b="1" dirty="0">
                <a:latin typeface="Baskerville Old Face" pitchFamily="18" charset="0"/>
              </a:rPr>
              <a:t>av lokasjon for utstyr i høyden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Krav til leverandør industrien</a:t>
            </a:r>
            <a:br>
              <a:rPr lang="nb-NO" sz="3600" b="1" dirty="0" smtClean="0">
                <a:latin typeface="Baskerville Old Face" pitchFamily="18" charset="0"/>
              </a:rPr>
            </a:b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Holdning og Atferd…Motivere, Utdanne og Supportere..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4102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P412032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88"/>
            <a:ext cx="8229600" cy="835124"/>
          </a:xfrm>
        </p:spPr>
        <p:txBody>
          <a:bodyPr/>
          <a:lstStyle/>
          <a:p>
            <a:pPr eaLnBrk="1" hangingPunct="1"/>
            <a:r>
              <a:rPr lang="nb-NO" sz="3200" b="1" dirty="0" smtClean="0">
                <a:latin typeface="Arial Rounded MT Bold" pitchFamily="34" charset="0"/>
              </a:rPr>
              <a:t>Veien fra Reaktiv til Proaktiv</a:t>
            </a:r>
          </a:p>
        </p:txBody>
      </p:sp>
      <p:pic>
        <p:nvPicPr>
          <p:cNvPr id="8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4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8" descr="livsløp uten svart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1024010"/>
            <a:ext cx="8316416" cy="5069286"/>
          </a:xfrm>
          <a:prstGeom prst="rect">
            <a:avLst/>
          </a:prstGeom>
          <a:ln>
            <a:noFill/>
          </a:ln>
          <a:effectLst>
            <a:outerShdw blurRad="127000" dist="101600" dir="2700000" algn="tl" rotWithShape="0">
              <a:srgbClr val="333333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P41604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pPr algn="l" eaLnBrk="1" hangingPunct="1"/>
            <a:r>
              <a:rPr lang="nb-NO" b="1" dirty="0" smtClean="0">
                <a:solidFill>
                  <a:srgbClr val="FF0000"/>
                </a:solidFill>
                <a:latin typeface="Arial Rounded MT Bold" pitchFamily="34" charset="0"/>
              </a:rPr>
              <a:t>Takk for oppmerksomheten! </a:t>
            </a:r>
            <a:endParaRPr lang="nb-NO" sz="6000" b="1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18" y="2601118"/>
            <a:ext cx="5662710" cy="16557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b-NO" dirty="0" smtClean="0">
              <a:solidFill>
                <a:srgbClr val="993300"/>
              </a:solidFill>
              <a:latin typeface="Cooper Black" pitchFamily="18" charset="0"/>
            </a:endParaRPr>
          </a:p>
          <a:p>
            <a:pPr eaLnBrk="1" hangingPunct="1">
              <a:buFontTx/>
              <a:buNone/>
            </a:pPr>
            <a:r>
              <a:rPr lang="nb-NO" sz="7200" dirty="0" smtClean="0">
                <a:solidFill>
                  <a:srgbClr val="FF0000"/>
                </a:solidFill>
                <a:latin typeface="Cooper Black" pitchFamily="18" charset="0"/>
              </a:rPr>
              <a:t>Spørsmål ?</a:t>
            </a:r>
            <a:endParaRPr lang="nb-NO" sz="72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347" y="3933056"/>
            <a:ext cx="5291653" cy="31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P412032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0112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-36513" y="0"/>
            <a:ext cx="9144001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-36513" y="115888"/>
            <a:ext cx="9180513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nb-NO" sz="3600" b="1" dirty="0"/>
              <a:t>Læring fra erfaring ved </a:t>
            </a:r>
            <a:r>
              <a:rPr lang="nb-NO" sz="3600" b="1" dirty="0" smtClean="0"/>
              <a:t>inspeksjoner</a:t>
            </a:r>
          </a:p>
          <a:p>
            <a:pPr algn="ctr"/>
            <a:endParaRPr lang="en-US" sz="2800" dirty="0" smtClean="0"/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Valg av riktig sikringsmiddel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Funksjonskrav for utstyr i høyden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Krav til verdikjeden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Orden og ryddighet – En viktig barriere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nb-NO" sz="1200" b="1" dirty="0" smtClean="0">
              <a:latin typeface="Baskerville Old Face" pitchFamily="18" charset="0"/>
            </a:endParaRPr>
          </a:p>
          <a:p>
            <a:pPr marL="1028700" lvl="1" indent="-571500">
              <a:buFont typeface="Wingdings" pitchFamily="2" charset="2"/>
              <a:buChar char="Ø"/>
            </a:pPr>
            <a:r>
              <a:rPr lang="nb-NO" sz="3600" b="1" dirty="0" smtClean="0">
                <a:latin typeface="Baskerville Old Face" pitchFamily="18" charset="0"/>
              </a:rPr>
              <a:t>Før – under og etterkontroll av arbeidsstedet.</a:t>
            </a:r>
          </a:p>
          <a:p>
            <a:pPr marL="1028700" lvl="1" indent="-571500">
              <a:buFont typeface="Wingdings" pitchFamily="2" charset="2"/>
              <a:buChar char="Ø"/>
            </a:pPr>
            <a:endParaRPr lang="en-US" sz="36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4102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1081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4160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7" y="181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18160"/>
            <a:ext cx="9180512" cy="687705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3261" y="572322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56145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/>
              <a:t>Gjengangere </a:t>
            </a:r>
            <a:r>
              <a:rPr lang="nb-NO" sz="3600" b="1" dirty="0"/>
              <a:t>under FG inspeksjoner: </a:t>
            </a:r>
          </a:p>
          <a:p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792" y="1412776"/>
            <a:ext cx="835292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Bolteforbindelser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Lyskastere – Lysarmaturer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Ventilhendler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Galvanisk korrosjon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Skrupinn sjakler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Sekundære barrierer – Komponenter og arbeidspraksis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Grating – Åpninger og gjennomføringer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Rekkverk og fysiske barrierer – på repo og arbeidsplattformer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nb-NO" sz="2400" dirty="0" smtClean="0"/>
              <a:t>Rigging – Løfteutstyr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 rot="19705955">
            <a:off x="172879" y="1472855"/>
            <a:ext cx="7932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 smtClean="0">
                <a:solidFill>
                  <a:srgbClr val="FF0000"/>
                </a:solidFill>
              </a:rPr>
              <a:t>Funnene er gjengangere i hele industrien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6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4160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en-GB" sz="3200" b="1" dirty="0"/>
          </a:p>
          <a:p>
            <a:pPr algn="ctr"/>
            <a:endParaRPr lang="en-GB" sz="3200" b="1" dirty="0" smtClean="0"/>
          </a:p>
          <a:p>
            <a:pPr algn="ctr"/>
            <a:endParaRPr lang="nb-NO" sz="3200" b="1" dirty="0"/>
          </a:p>
          <a:p>
            <a:r>
              <a:rPr lang="nb-NO" sz="3200" b="1" dirty="0" smtClean="0"/>
              <a:t>Gode intensjoner….</a:t>
            </a:r>
          </a:p>
          <a:p>
            <a:r>
              <a:rPr lang="nb-NO" sz="3200" b="1" dirty="0" smtClean="0">
                <a:solidFill>
                  <a:srgbClr val="FF0000"/>
                </a:solidFill>
              </a:rPr>
              <a:t>Varierende resultat </a:t>
            </a:r>
            <a:endParaRPr lang="nb-NO" sz="3200" b="1" dirty="0">
              <a:solidFill>
                <a:srgbClr val="FF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5888"/>
            <a:ext cx="8517260" cy="6742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b="1" dirty="0" smtClean="0"/>
              <a:t>Feil bruk av sikringsmidler: </a:t>
            </a:r>
            <a:endParaRPr lang="nb-NO" sz="2400" b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Arial Black" pitchFamily="34" charset="0"/>
            </a:endParaRPr>
          </a:p>
        </p:txBody>
      </p:sp>
      <p:pic>
        <p:nvPicPr>
          <p:cNvPr id="6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644008" cy="502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4160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1">
              <a:alpha val="7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nb-NO" sz="3200" b="1" dirty="0" smtClean="0"/>
              <a:t>Gode intensjoner…..</a:t>
            </a:r>
            <a:r>
              <a:rPr lang="nb-NO" sz="3200" b="1" dirty="0" smtClean="0">
                <a:solidFill>
                  <a:srgbClr val="FF0000"/>
                </a:solidFill>
              </a:rPr>
              <a:t>Varierende resultat </a:t>
            </a:r>
            <a:endParaRPr lang="nb-NO" sz="3200" b="1" dirty="0">
              <a:solidFill>
                <a:srgbClr val="FF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5888"/>
            <a:ext cx="8517260" cy="67421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nb-NO" b="1" dirty="0" smtClean="0"/>
              <a:t>Feil bruk av sikringsmidler: </a:t>
            </a:r>
            <a:endParaRPr lang="nb-NO" sz="2400" b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800" dirty="0" err="1" smtClean="0"/>
              <a:t>ssssss</a:t>
            </a:r>
            <a:endParaRPr lang="en-US" sz="800" dirty="0" smtClean="0"/>
          </a:p>
        </p:txBody>
      </p:sp>
      <p:pic>
        <p:nvPicPr>
          <p:cNvPr id="6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705065"/>
            <a:ext cx="1800200" cy="1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28156"/>
              </p:ext>
            </p:extLst>
          </p:nvPr>
        </p:nvGraphicFramePr>
        <p:xfrm>
          <a:off x="468313" y="1344177"/>
          <a:ext cx="8229599" cy="1508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411"/>
                <a:gridCol w="639018"/>
                <a:gridCol w="1851361"/>
                <a:gridCol w="1516424"/>
                <a:gridCol w="353849"/>
                <a:gridCol w="1103849"/>
                <a:gridCol w="358826"/>
                <a:gridCol w="2065861"/>
              </a:tblGrid>
              <a:tr h="1368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Drilling Mast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 of the mast: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The u-clamps for the antenna on the top of the mast are not secured. One Nord-lock washer is installed.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The Nord-lock washer is installed against a regular washer. This is not a recommended use of the Nord-lock washers.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Install Nord-lock washers on all bolts.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When installing Nord-lock washers the manufacturer guidelines must be complied with.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Reference to Nordlock assembly instructions: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7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http://nordlock.no/default.asp?url=350.16.37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New Nordlock washers are installed by the inspector.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/>
                </a:tc>
              </a:tr>
            </a:tbl>
          </a:graphicData>
        </a:graphic>
      </p:graphicFrame>
      <p:pic>
        <p:nvPicPr>
          <p:cNvPr id="1025" name="Picture 69" descr="Description: C:\Users\Bruker\Documents\Jobb\Kunder\Shell\Swift Rig 10\Januar 2011\Bilder\Har Reinhardt skrevet hmmm\P12648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001105" cy="150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67679"/>
              </p:ext>
            </p:extLst>
          </p:nvPr>
        </p:nvGraphicFramePr>
        <p:xfrm>
          <a:off x="468313" y="3169613"/>
          <a:ext cx="8229599" cy="14442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411"/>
                <a:gridCol w="639018"/>
                <a:gridCol w="1851361"/>
                <a:gridCol w="1516424"/>
                <a:gridCol w="353849"/>
                <a:gridCol w="1103849"/>
                <a:gridCol w="358826"/>
                <a:gridCol w="2065861"/>
              </a:tblGrid>
              <a:tr h="1444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Drilling Mast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Top of the mast: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The safety wire on the wind gauge is fastened with a key ring.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Remove the key ring and install a four part shackle on the safety wire.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Ref. SfS DOM p. 94-95, with further references.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Installed shackles, and re-secured by the inspector.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/>
                </a:tc>
              </a:tr>
            </a:tbl>
          </a:graphicData>
        </a:graphic>
      </p:graphicFrame>
      <p:pic>
        <p:nvPicPr>
          <p:cNvPr id="1026" name="Picture 71" descr="Description: C:\Users\Bruker\Documents\Jobb\Kunder\Shell\Swift Rig 10\Januar 2011\Bilder\Har Reinhardt skrevet hmmm\P12648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353" y="3170239"/>
            <a:ext cx="1893095" cy="14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412032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856" y="0"/>
            <a:ext cx="9180513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539750" y="0"/>
            <a:ext cx="8569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921237"/>
            <a:ext cx="1440160" cy="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18071"/>
              </p:ext>
            </p:extLst>
          </p:nvPr>
        </p:nvGraphicFramePr>
        <p:xfrm>
          <a:off x="468313" y="764705"/>
          <a:ext cx="8229599" cy="50472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411"/>
                <a:gridCol w="639018"/>
                <a:gridCol w="1851361"/>
                <a:gridCol w="1516424"/>
                <a:gridCol w="353849"/>
                <a:gridCol w="1103849"/>
                <a:gridCol w="358826"/>
                <a:gridCol w="2065861"/>
              </a:tblGrid>
              <a:tr h="5047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Drilling Mast and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Drill floor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Plastic light fixtures, general: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Secondary retention point on fixtures are anchored with a key-ring. The load impact on this attachment will far exceed the capacity of the key ring – and plastic anchor point - if the primary attachment fails. The entire fixture body is also in question as it is made from plastic.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This poses several potential problems.  I.e.: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Cracks, due to long term vibration.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Considerably less impact resistance (crane operations and daily operations on drill floor)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Plastic body has no suitable anchor point for secondary retention (hence the key-ring).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Recommend to install clamps around the light fixtures in the drilling areas.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Secure the clamps to the structure with correct dimensioned securing equipment.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This is especially important on the light fixtures in the drilling mast.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Ref. SfS DOM p. 60-61, with further references.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DOS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53769" marR="53769" marT="0" marB="0" anchor="ctr"/>
                </a:tc>
              </a:tr>
            </a:tbl>
          </a:graphicData>
        </a:graphic>
      </p:graphicFrame>
      <p:pic>
        <p:nvPicPr>
          <p:cNvPr id="2051" name="Picture 13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552" y="3992269"/>
            <a:ext cx="2410247" cy="181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553" y="813600"/>
            <a:ext cx="2495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9783763" y="5478463"/>
            <a:ext cx="8001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5576" y="116632"/>
            <a:ext cx="793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Feil bruk av sikringsmidler: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 rot="19705955">
            <a:off x="605974" y="1234007"/>
            <a:ext cx="7644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ALDRI STERKERE ENN DET SVAKESTE PUNKT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412032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856" y="0"/>
            <a:ext cx="9180513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539750" y="0"/>
            <a:ext cx="8569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921237"/>
            <a:ext cx="1440160" cy="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9783763" y="5478463"/>
            <a:ext cx="8001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57" y="857124"/>
            <a:ext cx="8103942" cy="514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9705955">
            <a:off x="765616" y="3045533"/>
            <a:ext cx="76441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b="1" dirty="0" smtClean="0">
                <a:solidFill>
                  <a:srgbClr val="FFFF00"/>
                </a:solidFill>
              </a:rPr>
              <a:t>Svakeste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punkt</a:t>
            </a:r>
            <a:r>
              <a:rPr lang="en-US" sz="6600" b="1" dirty="0" smtClean="0">
                <a:solidFill>
                  <a:srgbClr val="FFFF00"/>
                </a:solidFill>
              </a:rPr>
              <a:t>….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8640"/>
            <a:ext cx="7787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200" b="1" dirty="0">
                <a:solidFill>
                  <a:srgbClr val="0055A6"/>
                </a:solidFill>
                <a:latin typeface="Aller"/>
                <a:cs typeface="Aller"/>
              </a:rPr>
              <a:t>3 ruller falt ut av ”bananskive”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755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412032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856" y="0"/>
            <a:ext cx="9180513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539750" y="0"/>
            <a:ext cx="8569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921237"/>
            <a:ext cx="1440160" cy="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9783763" y="5478463"/>
            <a:ext cx="8001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3568" y="27463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/>
              <a:t>Sikring av verktøy i høyden</a:t>
            </a:r>
            <a:endParaRPr lang="nb-NO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smtClean="0"/>
              <a:t>Hjemmelaget verktøy sikring – bedre en ingen sikring……</a:t>
            </a:r>
          </a:p>
          <a:p>
            <a:endParaRPr lang="nb-NO" sz="2800" smtClean="0"/>
          </a:p>
          <a:p>
            <a:pPr marL="285750" indent="-285750">
              <a:buFont typeface="Wingdings" pitchFamily="2" charset="2"/>
              <a:buChar char="v"/>
            </a:pPr>
            <a:r>
              <a:rPr lang="nb-NO" sz="2800" smtClean="0"/>
              <a:t>MEN må ikke sette standarden!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b-NO" sz="2800" smtClean="0"/>
              <a:t>Nylon tau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b-NO" sz="2800" smtClean="0"/>
              <a:t>Ductape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nb-NO" sz="2800" smtClean="0"/>
              <a:t>Utilstrekkelig inspeksjon og verifikasjon av tilstand.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nb-NO" sz="2800" smtClean="0"/>
          </a:p>
          <a:p>
            <a:pPr marL="742950" lvl="1" indent="-285750">
              <a:buFont typeface="Wingdings" pitchFamily="2" charset="2"/>
              <a:buChar char="ü"/>
            </a:pPr>
            <a:endParaRPr lang="nb-NO" sz="2800" smtClean="0"/>
          </a:p>
          <a:p>
            <a:pPr marL="742950" lvl="1" indent="-285750">
              <a:buFont typeface="Wingdings" pitchFamily="2" charset="2"/>
              <a:buChar char="ü"/>
            </a:pPr>
            <a:endParaRPr lang="nb-NO" sz="2800"/>
          </a:p>
        </p:txBody>
      </p:sp>
      <p:sp>
        <p:nvSpPr>
          <p:cNvPr id="16" name="TextBox 15"/>
          <p:cNvSpPr txBox="1"/>
          <p:nvPr/>
        </p:nvSpPr>
        <p:spPr>
          <a:xfrm rot="19705955">
            <a:off x="887780" y="550842"/>
            <a:ext cx="66967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6600" b="1" dirty="0" smtClean="0">
                <a:solidFill>
                  <a:srgbClr val="FF0000"/>
                </a:solidFill>
              </a:rPr>
              <a:t>Sikre og testede løsninger må sette standarden</a:t>
            </a:r>
            <a:endParaRPr lang="nb-NO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412032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856" y="0"/>
            <a:ext cx="9180513" cy="68580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Rectangle 24"/>
          <p:cNvSpPr>
            <a:spLocks noChangeArrowheads="1"/>
          </p:cNvSpPr>
          <p:nvPr/>
        </p:nvSpPr>
        <p:spPr bwMode="auto">
          <a:xfrm>
            <a:off x="539750" y="0"/>
            <a:ext cx="85693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dirty="0" smtClean="0"/>
          </a:p>
        </p:txBody>
      </p:sp>
      <p:sp>
        <p:nvSpPr>
          <p:cNvPr id="6150" name="Rectangle 2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4400" b="1">
              <a:solidFill>
                <a:schemeClr val="tx2"/>
              </a:solidFill>
              <a:latin typeface="Arial Rounded MT Bold" pitchFamily="34" charset="0"/>
            </a:endParaRPr>
          </a:p>
        </p:txBody>
      </p:sp>
      <p:pic>
        <p:nvPicPr>
          <p:cNvPr id="7" name="Picture 2" descr="X:\DOM\Logo\DOM Group\DomGroupLogo uten teks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5921237"/>
            <a:ext cx="1440160" cy="8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0382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 dirty="0" smtClean="0"/>
              <a:t>Sikring av verktøy i høyden</a:t>
            </a:r>
            <a:endParaRPr lang="nb-NO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73436"/>
            <a:ext cx="5402891" cy="529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tel 22"/>
          <p:cNvSpPr txBox="1">
            <a:spLocks/>
          </p:cNvSpPr>
          <p:nvPr/>
        </p:nvSpPr>
        <p:spPr>
          <a:xfrm>
            <a:off x="5874668" y="2636912"/>
            <a:ext cx="2843808" cy="515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n-NO" sz="3300" b="1" dirty="0" smtClean="0">
                <a:solidFill>
                  <a:srgbClr val="FF0000"/>
                </a:solidFill>
                <a:latin typeface="Aller"/>
                <a:cs typeface="Aller"/>
              </a:rPr>
              <a:t>Opprette Kontrolltiltak</a:t>
            </a:r>
            <a:endParaRPr lang="nn-NO" sz="3300" b="1" dirty="0">
              <a:solidFill>
                <a:srgbClr val="FF0000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30516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582</Words>
  <Application>Microsoft Office PowerPoint</Application>
  <PresentationFormat>Skjermfremvisning (4:3)</PresentationFormat>
  <Paragraphs>234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0" baseType="lpstr">
      <vt:lpstr>Custom Design</vt:lpstr>
      <vt:lpstr>Default Design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Sikker Sikring</vt:lpstr>
      <vt:lpstr>PowerPoint-presentasjon</vt:lpstr>
      <vt:lpstr>PowerPoint-presentasjon</vt:lpstr>
      <vt:lpstr>Sikker Sikring</vt:lpstr>
      <vt:lpstr>Sikker Sikring</vt:lpstr>
      <vt:lpstr>Stopp Fallende Gjenstander i  HNO og Barentshavet FG 05.2005</vt:lpstr>
      <vt:lpstr>PowerPoint-presentasjon</vt:lpstr>
      <vt:lpstr>Veien fra Reaktiv til Proaktiv</vt:lpstr>
      <vt:lpstr>Takk for oppmerksomheten! </vt:lpstr>
    </vt:vector>
  </TitlesOfParts>
  <Manager>Jan Egil Svendsen</Manager>
  <Company>DOM Group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 Egil Svendsen</dc:creator>
  <cp:lastModifiedBy>Kirsten Marie Leiros</cp:lastModifiedBy>
  <cp:revision>127</cp:revision>
  <cp:lastPrinted>2011-10-18T09:06:18Z</cp:lastPrinted>
  <dcterms:created xsi:type="dcterms:W3CDTF">2010-09-17T10:24:38Z</dcterms:created>
  <dcterms:modified xsi:type="dcterms:W3CDTF">2012-10-31T12:25:55Z</dcterms:modified>
</cp:coreProperties>
</file>