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customXml/itemProps4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84" r:id="rId6"/>
    <p:sldId id="288" r:id="rId7"/>
    <p:sldId id="285" r:id="rId8"/>
    <p:sldId id="286" r:id="rId9"/>
    <p:sldId id="290" r:id="rId10"/>
    <p:sldId id="293" r:id="rId11"/>
  </p:sldIdLst>
  <p:sldSz cx="11049000" cy="8001000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00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33" autoAdjust="0"/>
    <p:restoredTop sz="72188" autoAdjust="0"/>
  </p:normalViewPr>
  <p:slideViewPr>
    <p:cSldViewPr>
      <p:cViewPr>
        <p:scale>
          <a:sx n="70" d="100"/>
          <a:sy n="70" d="100"/>
        </p:scale>
        <p:origin x="-1014" y="-78"/>
      </p:cViewPr>
      <p:guideLst>
        <p:guide orient="horz" pos="1104"/>
        <p:guide pos="66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780" y="-78"/>
      </p:cViewPr>
      <p:guideLst>
        <p:guide orient="horz" pos="2736"/>
        <p:guide pos="43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C185E04-1151-408E-BF54-2322EA11303F}" type="datetime1">
              <a:rPr lang="nb-NO"/>
              <a:pPr>
                <a:defRPr/>
              </a:pPr>
              <a:t>22.03.2011</a:t>
            </a:fld>
            <a:endParaRPr lang="en-GB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4153947-4B03-4224-B74C-A19355555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3BF7E57-39F1-4020-8FAB-8176C5210B7D}" type="datetime1">
              <a:rPr lang="nb-NO"/>
              <a:pPr>
                <a:defRPr/>
              </a:pPr>
              <a:t>22.03.2011</a:t>
            </a:fld>
            <a:endParaRPr lang="en-GB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62038" y="685800"/>
            <a:ext cx="47339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AE01F6C-8463-4468-9458-E59486CB79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81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62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143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524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739DB98-8217-49FF-B3AD-5651642DBEA2}" type="datetime1">
              <a:rPr lang="nb-NO" smtClean="0"/>
              <a:pPr/>
              <a:t>22.03.2011</a:t>
            </a:fld>
            <a:endParaRPr lang="en-GB" smtClean="0"/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D21827-9DF1-4A0F-BB04-AC674B134E23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b-NO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3BF7E57-39F1-4020-8FAB-8176C5210B7D}" type="datetime1">
              <a:rPr lang="nb-NO" smtClean="0"/>
              <a:pPr>
                <a:defRPr/>
              </a:pPr>
              <a:t>22.03.2011</a:t>
            </a:fld>
            <a:endParaRPr lang="en-GB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E01F6C-8463-4468-9458-E59486CB79F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b-NO" baseline="0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6921AD7-4035-4A9A-94CF-B6D7E42B458E}" type="datetime1">
              <a:rPr lang="nb-NO" smtClean="0"/>
              <a:pPr>
                <a:defRPr/>
              </a:pPr>
              <a:t>22.03.2011</a:t>
            </a:fld>
            <a:endParaRPr lang="en-GB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5F2BB6-C785-4318-AAB3-1FFC31F2F70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6921AD7-4035-4A9A-94CF-B6D7E42B458E}" type="datetime1">
              <a:rPr lang="nb-NO" smtClean="0"/>
              <a:pPr>
                <a:defRPr/>
              </a:pPr>
              <a:t>22.03.2011</a:t>
            </a:fld>
            <a:endParaRPr lang="en-GB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5F2BB6-C785-4318-AAB3-1FFC31F2F70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3BF7E57-39F1-4020-8FAB-8176C5210B7D}" type="datetime1">
              <a:rPr lang="nb-NO" smtClean="0"/>
              <a:pPr>
                <a:defRPr/>
              </a:pPr>
              <a:t>22.03.2011</a:t>
            </a:fld>
            <a:endParaRPr lang="en-GB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E01F6C-8463-4468-9458-E59486CB79F6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nb-NO" sz="1200" kern="1200" baseline="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Plassholder for dato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3BF7E57-39F1-4020-8FAB-8176C5210B7D}" type="datetime1">
              <a:rPr lang="nb-NO" smtClean="0"/>
              <a:pPr>
                <a:defRPr/>
              </a:pPr>
              <a:t>22.03.2011</a:t>
            </a:fld>
            <a:endParaRPr lang="en-GB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E01F6C-8463-4468-9458-E59486CB79F6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d 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81000"/>
            <a:ext cx="184785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19175" y="2667000"/>
            <a:ext cx="9010650" cy="1333500"/>
          </a:xfrm>
        </p:spPr>
        <p:txBody>
          <a:bodyPr anchor="ctr"/>
          <a:lstStyle>
            <a:lvl1pPr algn="ctr">
              <a:defRPr sz="4400" b="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4625" y="4533900"/>
            <a:ext cx="8159750" cy="2044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7315200"/>
            <a:ext cx="4171950" cy="2286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35938" y="7315200"/>
            <a:ext cx="2379662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B5A37-ABA5-4464-ADD7-3411739201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562E6-7336-462E-9314-FA92B91068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115300" y="0"/>
            <a:ext cx="2400300" cy="72390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914400" y="0"/>
            <a:ext cx="7048500" cy="72390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81418-DDD1-49B2-8314-6797B25BA5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9BB02-00B8-4439-B902-C63F138F07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73125" y="5141913"/>
            <a:ext cx="9391650" cy="15890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73125" y="3390900"/>
            <a:ext cx="9391650" cy="1751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5ABB5-536D-4547-9723-8D2F73219D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47244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791200" y="1752600"/>
            <a:ext cx="47244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83EAB-968C-43DD-8E6A-09F681E883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2450" y="320675"/>
            <a:ext cx="9944100" cy="13335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52450" y="1790700"/>
            <a:ext cx="4881563" cy="746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52450" y="2536825"/>
            <a:ext cx="4881563" cy="4610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613400" y="1790700"/>
            <a:ext cx="4883150" cy="746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613400" y="2536825"/>
            <a:ext cx="4883150" cy="4610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9B328-579D-48DF-BBD3-39EAD52C3D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9308-CB98-4891-A0A1-1F4C07FA6E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A2C26-8120-4289-999B-A62C243784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2450" y="319088"/>
            <a:ext cx="3635375" cy="13557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319588" y="319088"/>
            <a:ext cx="6176962" cy="6827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52450" y="1674813"/>
            <a:ext cx="3635375" cy="54721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CEC1E-5304-4356-A936-0FF8D74831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165350" y="5600700"/>
            <a:ext cx="6629400" cy="6619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165350" y="714375"/>
            <a:ext cx="6629400" cy="4800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165350" y="6262688"/>
            <a:ext cx="6629400" cy="9382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7CCBD-E5C5-4D91-A18E-30AD96334D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8153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3903" tIns="51952" rIns="103903" bIns="5195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0"/>
            <a:ext cx="9601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3903" tIns="51952" rIns="103903" bIns="51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914400" y="1447800"/>
            <a:ext cx="815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nb-NO"/>
          </a:p>
        </p:txBody>
      </p:sp>
      <p:pic>
        <p:nvPicPr>
          <p:cNvPr id="1029" name="Picture 8" descr="od f  rød ep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018713" y="571500"/>
            <a:ext cx="496887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7315200"/>
            <a:ext cx="23796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903" tIns="51952" rIns="103903" bIns="5195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900" smtClean="0"/>
            </a:lvl1pPr>
          </a:lstStyle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7315200"/>
            <a:ext cx="419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903" tIns="51952" rIns="103903" bIns="51952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900" smtClean="0"/>
            </a:lvl1pPr>
          </a:lstStyle>
          <a:p>
            <a:pPr>
              <a:defRPr/>
            </a:pPr>
            <a:r>
              <a:rPr lang="nb-NO"/>
              <a:t>ØD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3400" y="7315200"/>
            <a:ext cx="23796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903" tIns="51952" rIns="103903" bIns="519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900"/>
            </a:lvl1pPr>
          </a:lstStyle>
          <a:p>
            <a:pPr>
              <a:defRPr/>
            </a:pPr>
            <a:fld id="{93547EF7-99CD-4AE1-9EA5-A281FCAE66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/>
  <p:txStyles>
    <p:titleStyle>
      <a:lvl1pPr algn="l" defTabSz="103981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3981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l" defTabSz="103981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l" defTabSz="103981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l" defTabSz="103981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l" defTabSz="1039813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l" defTabSz="1039813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l" defTabSz="1039813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l" defTabSz="1039813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88938" indent="-388938" algn="l" defTabSz="1039813" rtl="0" eaLnBrk="0" fontAlgn="base" hangingPunct="0">
        <a:spcBef>
          <a:spcPct val="20000"/>
        </a:spcBef>
        <a:spcAft>
          <a:spcPct val="20000"/>
        </a:spcAft>
        <a:buClr>
          <a:srgbClr val="A9001B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49325" indent="-369888" algn="l" defTabSz="1039813" rtl="0" eaLnBrk="0" fontAlgn="base" hangingPunct="0">
        <a:spcBef>
          <a:spcPct val="20000"/>
        </a:spcBef>
        <a:spcAft>
          <a:spcPct val="0"/>
        </a:spcAft>
        <a:buClr>
          <a:srgbClr val="A9001B"/>
        </a:buClr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2pPr>
      <a:lvl3pPr marL="1155700" indent="-241300" algn="l" defTabSz="1039813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517650" indent="-146050" algn="l" defTabSz="1039813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1909763" indent="-80963" algn="l" defTabSz="1039813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366963" algn="l" defTabSz="1039813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824163" algn="l" defTabSz="1039813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281363" algn="l" defTabSz="1039813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738563" algn="l" defTabSz="1039813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b="1" dirty="0" smtClean="0"/>
              <a:t>Erfaringer fra innførte tiltak og opplæring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24.3.2011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Målsetting: Sameksistens mellom to av Norges viktigste næringer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ØD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83EAB-968C-43DD-8E6A-09F681E8831D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8" name="Picture 2" descr="penger_torsk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5988" y="1840259"/>
            <a:ext cx="2952328" cy="2460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56548" y="1696244"/>
            <a:ext cx="1881565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ktangel 9"/>
          <p:cNvSpPr/>
          <p:nvPr/>
        </p:nvSpPr>
        <p:spPr>
          <a:xfrm>
            <a:off x="987996" y="4864596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dirty="0" smtClean="0">
                <a:latin typeface="Microsoft Sans Serif" pitchFamily="34" charset="0"/>
              </a:rPr>
              <a:t>Eksportverdi (2009): 43,5 mrd NOK</a:t>
            </a:r>
          </a:p>
        </p:txBody>
      </p:sp>
      <p:sp>
        <p:nvSpPr>
          <p:cNvPr id="11" name="Rektangel 10"/>
          <p:cNvSpPr/>
          <p:nvPr/>
        </p:nvSpPr>
        <p:spPr>
          <a:xfrm>
            <a:off x="5380484" y="4792588"/>
            <a:ext cx="4732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dirty="0" smtClean="0">
                <a:latin typeface="Microsoft Sans Serif" pitchFamily="34" charset="0"/>
              </a:rPr>
              <a:t>Eksportverdi (2009): </a:t>
            </a:r>
          </a:p>
          <a:p>
            <a:pPr algn="ctr"/>
            <a:r>
              <a:rPr lang="nb-NO" dirty="0" smtClean="0">
                <a:latin typeface="Microsoft Sans Serif" pitchFamily="34" charset="0"/>
              </a:rPr>
              <a:t>243 mrd NOK (råolje)</a:t>
            </a:r>
          </a:p>
          <a:p>
            <a:pPr algn="ctr"/>
            <a:r>
              <a:rPr lang="nb-NO" dirty="0" smtClean="0">
                <a:latin typeface="Microsoft Sans Serif" pitchFamily="34" charset="0"/>
              </a:rPr>
              <a:t>192 mrd NOK (naturgass)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Regelverkstiltak 2008 - 2010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z="2800" dirty="0" smtClean="0"/>
              <a:t>Klargjøring av fiskerikyndiges rolle og kompetanse m v</a:t>
            </a:r>
          </a:p>
          <a:p>
            <a:pPr eaLnBrk="1" hangingPunct="1"/>
            <a:r>
              <a:rPr lang="nb-NO" sz="2800" dirty="0" smtClean="0"/>
              <a:t>Krav om kurs og kompetansevedlikehold for fiskerikyndig</a:t>
            </a:r>
          </a:p>
          <a:p>
            <a:pPr eaLnBrk="1" hangingPunct="1"/>
            <a:r>
              <a:rPr lang="nb-NO" sz="2800" dirty="0" smtClean="0"/>
              <a:t>Etablering av mal for fiskerikyndig</a:t>
            </a:r>
          </a:p>
          <a:p>
            <a:pPr eaLnBrk="1" hangingPunct="1"/>
            <a:r>
              <a:rPr lang="nb-NO" sz="2800" dirty="0" smtClean="0"/>
              <a:t>Samordning av krav til melding for undersøkelser og trasé- og andre grunnundersøkelser</a:t>
            </a:r>
          </a:p>
          <a:p>
            <a:pPr eaLnBrk="1" hangingPunct="1"/>
            <a:r>
              <a:rPr lang="nb-NO" sz="2800" dirty="0" smtClean="0"/>
              <a:t>Angivelse av område for undersøkelsen inkludert </a:t>
            </a:r>
            <a:r>
              <a:rPr lang="nb-NO" sz="2800" dirty="0" err="1" smtClean="0"/>
              <a:t>snuområde</a:t>
            </a:r>
            <a:endParaRPr lang="nb-NO" sz="2800" dirty="0" smtClean="0"/>
          </a:p>
          <a:p>
            <a:pPr eaLnBrk="1" hangingPunct="1"/>
            <a:r>
              <a:rPr lang="nb-NO" sz="2800" dirty="0" smtClean="0"/>
              <a:t>Krav om endringsmelding </a:t>
            </a:r>
          </a:p>
          <a:p>
            <a:pPr eaLnBrk="1" hangingPunct="1"/>
            <a:r>
              <a:rPr lang="nb-NO" sz="2800" dirty="0" smtClean="0"/>
              <a:t>Krav om sporing av seismisk fartøy (pl, </a:t>
            </a:r>
            <a:r>
              <a:rPr lang="nb-NO" sz="2800" dirty="0" err="1" smtClean="0"/>
              <a:t>pf</a:t>
            </a:r>
            <a:r>
              <a:rPr lang="nb-NO" sz="2800" dirty="0" smtClean="0"/>
              <a:t>, </a:t>
            </a:r>
            <a:r>
              <a:rPr lang="nb-NO" sz="2800" dirty="0" err="1" smtClean="0"/>
              <a:t>rf</a:t>
            </a:r>
            <a:r>
              <a:rPr lang="nb-NO" sz="2800" dirty="0" smtClean="0"/>
              <a:t>)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22.03.2011</a:t>
            </a:r>
            <a:endParaRPr lang="en-GB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b-NO" dirty="0" smtClean="0"/>
              <a:t>ØD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1BC52E-DF66-4107-9DCA-3A720756673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Andre tiltak 2008 – 2010 (forts.)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 smtClean="0"/>
              <a:t>Trepartsavtale – Kystvakten, Fiskeridirektoratet og Oljedirektoratet</a:t>
            </a:r>
          </a:p>
          <a:p>
            <a:r>
              <a:rPr lang="nb-NO" sz="2800" dirty="0" smtClean="0"/>
              <a:t>Melding og kunngjøring av undersøkelser på nett</a:t>
            </a:r>
          </a:p>
          <a:p>
            <a:r>
              <a:rPr lang="nb-NO" sz="2800" dirty="0" smtClean="0"/>
              <a:t>Styrket intern oppfølging av undersøkelser og sameksistens</a:t>
            </a:r>
          </a:p>
          <a:p>
            <a:r>
              <a:rPr lang="nb-NO" sz="2800" dirty="0" smtClean="0"/>
              <a:t>Gjennomført seks kurs for fiskerikyndig</a:t>
            </a:r>
          </a:p>
          <a:p>
            <a:r>
              <a:rPr lang="nb-NO" sz="2800" dirty="0" smtClean="0"/>
              <a:t>Etablert retningslinjer for behandling av uenighet </a:t>
            </a:r>
            <a:r>
              <a:rPr lang="nb-NO" sz="2800" dirty="0" err="1" smtClean="0"/>
              <a:t>Fdir/OD</a:t>
            </a:r>
            <a:endParaRPr lang="nb-NO" sz="2800" dirty="0" smtClean="0"/>
          </a:p>
          <a:p>
            <a:r>
              <a:rPr lang="nb-NO" sz="2800" dirty="0" smtClean="0"/>
              <a:t>Industrien oppfordret til å sikre god involvering av fiskerikyndig person under planlegging og tokt samt iverksette tiltak for å øke kunnskapen hos de ansvarshavende på seismiske fartøy</a:t>
            </a:r>
          </a:p>
          <a:p>
            <a:endParaRPr lang="nb-NO" sz="2800" dirty="0" smtClean="0"/>
          </a:p>
          <a:p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ØD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1BC52E-DF66-4107-9DCA-3A720756673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Erfaringer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Myndighetenes samarbeid er styrket</a:t>
            </a:r>
          </a:p>
          <a:p>
            <a:r>
              <a:rPr lang="nb-NO" dirty="0" smtClean="0"/>
              <a:t>Fiskerikyndiges kompetanse er styrket</a:t>
            </a:r>
          </a:p>
          <a:p>
            <a:r>
              <a:rPr lang="nb-NO" dirty="0" smtClean="0"/>
              <a:t>Petroleumsindustrien har tatt ansvar for sameksistens</a:t>
            </a:r>
          </a:p>
          <a:p>
            <a:r>
              <a:rPr lang="nb-NO" dirty="0" smtClean="0"/>
              <a:t>Antall hendelser er betydelig redusert siden 2007/2008</a:t>
            </a:r>
          </a:p>
          <a:p>
            <a:pPr>
              <a:buNone/>
            </a:pP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ØD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09BB02-00B8-4439-B902-C63F138F075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Utfordringer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 smtClean="0"/>
              <a:t>Makrellfisket</a:t>
            </a:r>
            <a:endParaRPr lang="nb-NO" sz="1400" dirty="0" smtClean="0"/>
          </a:p>
          <a:p>
            <a:r>
              <a:rPr lang="nb-NO" dirty="0" smtClean="0"/>
              <a:t>Manglende praksis blant fiskerikyndige</a:t>
            </a:r>
          </a:p>
          <a:p>
            <a:r>
              <a:rPr lang="nb-NO" dirty="0" smtClean="0"/>
              <a:t>Skremte fiskere?</a:t>
            </a:r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22.03.2011</a:t>
            </a:r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b-NO" smtClean="0"/>
              <a:t>ØD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83EAB-968C-43DD-8E6A-09F681E8831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43650" y="3048000"/>
            <a:ext cx="36195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ysark (bokmål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Lysark (bokmål)" ma:contentTypeID="0x0101002D6E922ED42E9243BA2F50098396F8DE0C150089B58C2EA5EF2140946653956DC569A6" ma:contentTypeVersion="3" ma:contentTypeDescription="" ma:contentTypeScope="" ma:versionID="a3b4cba633e4a6c6b3f12947962e666c">
  <xsd:schema xmlns:xsd="http://www.w3.org/2001/XMLSchema" xmlns:p="http://schemas.microsoft.com/office/2006/metadata/properties" xmlns:ns2="2ba72f61-a4d1-4e40-a103-00b8864c4c1a" xmlns:ns3="65180483-91AD-474B-905C-D3BEF473A053" targetNamespace="http://schemas.microsoft.com/office/2006/metadata/properties" ma:root="true" ma:fieldsID="06ee2d8d541cbc4b05f037d7c6b55711" ns2:_="" ns3:_="">
    <xsd:import namespace="2ba72f61-a4d1-4e40-a103-00b8864c4c1a"/>
    <xsd:import namespace="65180483-91AD-474B-905C-D3BEF473A053"/>
    <xsd:element name="properties">
      <xsd:complexType>
        <xsd:sequence>
          <xsd:element name="documentManagement">
            <xsd:complexType>
              <xsd:all>
                <xsd:element ref="ns2:Avsender_x002f_mottaker" minOccurs="0"/>
                <xsd:element ref="ns2:Saksbehandler" minOccurs="0"/>
                <xsd:element ref="ns3:Møtedato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2ba72f61-a4d1-4e40-a103-00b8864c4c1a" elementFormDefault="qualified">
    <xsd:import namespace="http://schemas.microsoft.com/office/2006/documentManagement/types"/>
    <xsd:element name="Avsender_x002f_mottaker" ma:index="7" nillable="true" ma:displayName="Avsender/mottaker" ma:internalName="Avsender_x002F_mottaker">
      <xsd:simpleType>
        <xsd:restriction base="dms:Text">
          <xsd:maxLength value="255"/>
        </xsd:restriction>
      </xsd:simpleType>
    </xsd:element>
    <xsd:element name="Saksbehandler" ma:index="8" nillable="true" ma:displayName="Saksbehandler" ma:internalName="Saksbehandler">
      <xsd:simpleType>
        <xsd:restriction base="dms:Text">
          <xsd:maxLength value="70"/>
        </xsd:restriction>
      </xsd:simpleType>
    </xsd:element>
  </xsd:schema>
  <xsd:schema xmlns:xsd="http://www.w3.org/2001/XMLSchema" xmlns:dms="http://schemas.microsoft.com/office/2006/documentManagement/types" targetNamespace="65180483-91AD-474B-905C-D3BEF473A053" elementFormDefault="qualified">
    <xsd:import namespace="http://schemas.microsoft.com/office/2006/documentManagement/types"/>
    <xsd:element name="Møtedato" ma:index="10" nillable="true" ma:displayName="Møtedato" ma:format="DateOnly" ma:internalName="M_x00f8_tedato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9" ma:displayName="Overskrif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Møtedato xmlns="65180483-91AD-474B-905C-D3BEF473A053" xsi:nil="true"/>
    <Avsender_x002f_mottaker xmlns="2ba72f61-a4d1-4e40-a103-00b8864c4c1a" xsi:nil="true"/>
    <Saksbehandler xmlns="2ba72f61-a4d1-4e40-a103-00b8864c4c1a" xsi:nil="true"/>
  </documentManagement>
</p:properties>
</file>

<file path=customXml/itemProps1.xml><?xml version="1.0" encoding="utf-8"?>
<ds:datastoreItem xmlns:ds="http://schemas.openxmlformats.org/officeDocument/2006/customXml" ds:itemID="{14DCD3F9-DA78-4E8B-91C3-52631DD86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F578F5-FE19-4D88-8D64-9BE2449B2DA1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9044D593-E8DE-42F8-9811-1DF87207C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a72f61-a4d1-4e40-a103-00b8864c4c1a"/>
    <ds:schemaRef ds:uri="65180483-91AD-474B-905C-D3BEF473A05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CB9E17C0-9AE0-48C8-AC65-56EA69882DA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2ba72f61-a4d1-4e40-a103-00b8864c4c1a"/>
    <ds:schemaRef ds:uri="65180483-91AD-474B-905C-D3BEF473A053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Lysark (bokmål)</Template>
  <TotalTime>1386</TotalTime>
  <Words>225</Words>
  <Application>Microsoft Office PowerPoint</Application>
  <PresentationFormat>Egendefinert</PresentationFormat>
  <Paragraphs>61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Lysark (bokmål)</vt:lpstr>
      <vt:lpstr>Erfaringer fra innførte tiltak og opplæring</vt:lpstr>
      <vt:lpstr>Målsetting: Sameksistens mellom to av Norges viktigste næringer</vt:lpstr>
      <vt:lpstr>Regelverkstiltak 2008 - 2010</vt:lpstr>
      <vt:lpstr>Andre tiltak 2008 – 2010 (forts.)</vt:lpstr>
      <vt:lpstr>Erfaringer</vt:lpstr>
      <vt:lpstr>Utfordringer</vt:lpstr>
    </vt:vector>
  </TitlesOfParts>
  <Company>OD - PTIL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Øystein Dretvik</dc:creator>
  <cp:lastModifiedBy>OED</cp:lastModifiedBy>
  <cp:revision>183</cp:revision>
  <dcterms:created xsi:type="dcterms:W3CDTF">2008-12-29T10:45:07Z</dcterms:created>
  <dcterms:modified xsi:type="dcterms:W3CDTF">2011-03-22T13:00:28Z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0x0101002D6E922ED42E9243BA2F50098396F8DE0C150089B58C2EA5EF2140946653956DC569A6</vt:lpwstr>
  </property>
</Properties>
</file>