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9" r:id="rId6"/>
    <p:sldId id="260" r:id="rId7"/>
    <p:sldId id="261" r:id="rId8"/>
    <p:sldId id="262" r:id="rId9"/>
    <p:sldId id="263" r:id="rId10"/>
    <p:sldId id="264" r:id="rId11"/>
    <p:sldId id="268" r:id="rId12"/>
    <p:sldId id="266" r:id="rId13"/>
    <p:sldId id="272" r:id="rId14"/>
    <p:sldId id="270" r:id="rId15"/>
    <p:sldId id="267" r:id="rId16"/>
    <p:sldId id="271"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BD1"/>
    <a:srgbClr val="40619C"/>
    <a:srgbClr val="6574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01"/>
    <p:restoredTop sz="97122"/>
  </p:normalViewPr>
  <p:slideViewPr>
    <p:cSldViewPr snapToGrid="0" snapToObjects="1">
      <p:cViewPr varScale="1">
        <p:scale>
          <a:sx n="117" d="100"/>
          <a:sy n="117" d="100"/>
        </p:scale>
        <p:origin x="5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'Ark1'!$C$1</c:f>
              <c:strCache>
                <c:ptCount val="1"/>
                <c:pt idx="0">
                  <c:v>Sysselsetting </c:v>
                </c:pt>
              </c:strCache>
            </c:strRef>
          </c:tx>
          <c:spPr>
            <a:solidFill>
              <a:srgbClr val="C7CBD1"/>
            </a:solidFill>
            <a:ln>
              <a:noFill/>
            </a:ln>
            <a:effectLst/>
          </c:spPr>
          <c:invertIfNegative val="0"/>
          <c:cat>
            <c:multiLvlStrRef>
              <c:f>'Ark1'!$A$2:$B$16</c:f>
              <c:multiLvlStrCache>
                <c:ptCount val="15"/>
                <c:lvl>
                  <c:pt idx="0">
                    <c:v>Dagens </c:v>
                  </c:pt>
                  <c:pt idx="1">
                    <c:v>Basic</c:v>
                  </c:pt>
                  <c:pt idx="2">
                    <c:v>Best</c:v>
                  </c:pt>
                  <c:pt idx="3">
                    <c:v>Dagens </c:v>
                  </c:pt>
                  <c:pt idx="4">
                    <c:v>Basic</c:v>
                  </c:pt>
                  <c:pt idx="5">
                    <c:v>Best</c:v>
                  </c:pt>
                  <c:pt idx="6">
                    <c:v>Dagens </c:v>
                  </c:pt>
                  <c:pt idx="7">
                    <c:v>Basic</c:v>
                  </c:pt>
                  <c:pt idx="8">
                    <c:v>Best</c:v>
                  </c:pt>
                  <c:pt idx="9">
                    <c:v>Dagens </c:v>
                  </c:pt>
                  <c:pt idx="10">
                    <c:v>Basic</c:v>
                  </c:pt>
                  <c:pt idx="11">
                    <c:v>Best</c:v>
                  </c:pt>
                  <c:pt idx="12">
                    <c:v>Dagens </c:v>
                  </c:pt>
                  <c:pt idx="13">
                    <c:v>Basic</c:v>
                  </c:pt>
                  <c:pt idx="14">
                    <c:v>Best</c:v>
                  </c:pt>
                </c:lvl>
                <c:lvl>
                  <c:pt idx="0">
                    <c:v>Fiskeri</c:v>
                  </c:pt>
                  <c:pt idx="3">
                    <c:v>Havbruk</c:v>
                  </c:pt>
                  <c:pt idx="6">
                    <c:v>Nye marine arter</c:v>
                  </c:pt>
                  <c:pt idx="9">
                    <c:v>Olje og gass</c:v>
                  </c:pt>
                  <c:pt idx="12">
                    <c:v>Martim næring</c:v>
                  </c:pt>
                </c:lvl>
              </c:multiLvlStrCache>
            </c:multiLvlStrRef>
          </c:cat>
          <c:val>
            <c:numRef>
              <c:f>'Ark1'!$C$2:$C$16</c:f>
              <c:numCache>
                <c:formatCode>General</c:formatCode>
                <c:ptCount val="15"/>
                <c:pt idx="0">
                  <c:v>4900</c:v>
                </c:pt>
                <c:pt idx="1">
                  <c:v>5300</c:v>
                </c:pt>
                <c:pt idx="2">
                  <c:v>5900</c:v>
                </c:pt>
                <c:pt idx="3">
                  <c:v>2600</c:v>
                </c:pt>
                <c:pt idx="4">
                  <c:v>2900</c:v>
                </c:pt>
                <c:pt idx="5">
                  <c:v>5500</c:v>
                </c:pt>
                <c:pt idx="9">
                  <c:v>3700</c:v>
                </c:pt>
                <c:pt idx="10">
                  <c:v>7500</c:v>
                </c:pt>
                <c:pt idx="11">
                  <c:v>15000</c:v>
                </c:pt>
                <c:pt idx="12">
                  <c:v>7000</c:v>
                </c:pt>
                <c:pt idx="13">
                  <c:v>13500</c:v>
                </c:pt>
                <c:pt idx="14">
                  <c:v>15500</c:v>
                </c:pt>
              </c:numCache>
            </c:numRef>
          </c:val>
          <c:extLst>
            <c:ext xmlns:c16="http://schemas.microsoft.com/office/drawing/2014/chart" uri="{C3380CC4-5D6E-409C-BE32-E72D297353CC}">
              <c16:uniqueId val="{00000000-2711-CE45-BEBD-4A55F8B36AEC}"/>
            </c:ext>
          </c:extLst>
        </c:ser>
        <c:ser>
          <c:idx val="1"/>
          <c:order val="1"/>
          <c:tx>
            <c:strRef>
              <c:f>'Ark1'!$D$1</c:f>
              <c:strCache>
                <c:ptCount val="1"/>
                <c:pt idx="0">
                  <c:v>Verdiskaping</c:v>
                </c:pt>
              </c:strCache>
            </c:strRef>
          </c:tx>
          <c:spPr>
            <a:solidFill>
              <a:srgbClr val="657481"/>
            </a:solidFill>
            <a:ln>
              <a:noFill/>
            </a:ln>
            <a:effectLst/>
          </c:spPr>
          <c:invertIfNegative val="0"/>
          <c:cat>
            <c:multiLvlStrRef>
              <c:f>'Ark1'!$A$2:$B$16</c:f>
              <c:multiLvlStrCache>
                <c:ptCount val="15"/>
                <c:lvl>
                  <c:pt idx="0">
                    <c:v>Dagens </c:v>
                  </c:pt>
                  <c:pt idx="1">
                    <c:v>Basic</c:v>
                  </c:pt>
                  <c:pt idx="2">
                    <c:v>Best</c:v>
                  </c:pt>
                  <c:pt idx="3">
                    <c:v>Dagens </c:v>
                  </c:pt>
                  <c:pt idx="4">
                    <c:v>Basic</c:v>
                  </c:pt>
                  <c:pt idx="5">
                    <c:v>Best</c:v>
                  </c:pt>
                  <c:pt idx="6">
                    <c:v>Dagens </c:v>
                  </c:pt>
                  <c:pt idx="7">
                    <c:v>Basic</c:v>
                  </c:pt>
                  <c:pt idx="8">
                    <c:v>Best</c:v>
                  </c:pt>
                  <c:pt idx="9">
                    <c:v>Dagens </c:v>
                  </c:pt>
                  <c:pt idx="10">
                    <c:v>Basic</c:v>
                  </c:pt>
                  <c:pt idx="11">
                    <c:v>Best</c:v>
                  </c:pt>
                  <c:pt idx="12">
                    <c:v>Dagens </c:v>
                  </c:pt>
                  <c:pt idx="13">
                    <c:v>Basic</c:v>
                  </c:pt>
                  <c:pt idx="14">
                    <c:v>Best</c:v>
                  </c:pt>
                </c:lvl>
                <c:lvl>
                  <c:pt idx="0">
                    <c:v>Fiskeri</c:v>
                  </c:pt>
                  <c:pt idx="3">
                    <c:v>Havbruk</c:v>
                  </c:pt>
                  <c:pt idx="6">
                    <c:v>Nye marine arter</c:v>
                  </c:pt>
                  <c:pt idx="9">
                    <c:v>Olje og gass</c:v>
                  </c:pt>
                  <c:pt idx="12">
                    <c:v>Martim næring</c:v>
                  </c:pt>
                </c:lvl>
              </c:multiLvlStrCache>
            </c:multiLvlStrRef>
          </c:cat>
          <c:val>
            <c:numRef>
              <c:f>'Ark1'!$D$2:$D$16</c:f>
              <c:numCache>
                <c:formatCode>General</c:formatCode>
                <c:ptCount val="15"/>
                <c:pt idx="0">
                  <c:v>5930</c:v>
                </c:pt>
                <c:pt idx="1">
                  <c:v>6400</c:v>
                </c:pt>
                <c:pt idx="2">
                  <c:v>8700</c:v>
                </c:pt>
                <c:pt idx="3">
                  <c:v>13200</c:v>
                </c:pt>
                <c:pt idx="4">
                  <c:v>10300</c:v>
                </c:pt>
                <c:pt idx="5">
                  <c:v>21300</c:v>
                </c:pt>
                <c:pt idx="7">
                  <c:v>300</c:v>
                </c:pt>
                <c:pt idx="8">
                  <c:v>4950</c:v>
                </c:pt>
                <c:pt idx="9">
                  <c:v>16300</c:v>
                </c:pt>
                <c:pt idx="10">
                  <c:v>57000</c:v>
                </c:pt>
                <c:pt idx="11">
                  <c:v>114000</c:v>
                </c:pt>
                <c:pt idx="12">
                  <c:v>6400</c:v>
                </c:pt>
                <c:pt idx="13">
                  <c:v>24400</c:v>
                </c:pt>
                <c:pt idx="14">
                  <c:v>32600</c:v>
                </c:pt>
              </c:numCache>
            </c:numRef>
          </c:val>
          <c:extLst>
            <c:ext xmlns:c16="http://schemas.microsoft.com/office/drawing/2014/chart" uri="{C3380CC4-5D6E-409C-BE32-E72D297353CC}">
              <c16:uniqueId val="{00000001-2711-CE45-BEBD-4A55F8B36AEC}"/>
            </c:ext>
          </c:extLst>
        </c:ser>
        <c:dLbls>
          <c:showLegendKey val="0"/>
          <c:showVal val="0"/>
          <c:showCatName val="0"/>
          <c:showSerName val="0"/>
          <c:showPercent val="0"/>
          <c:showBubbleSize val="0"/>
        </c:dLbls>
        <c:gapWidth val="30"/>
        <c:axId val="614739624"/>
        <c:axId val="614740608"/>
      </c:barChart>
      <c:catAx>
        <c:axId val="614739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14740608"/>
        <c:crosses val="autoZero"/>
        <c:auto val="1"/>
        <c:lblAlgn val="ctr"/>
        <c:lblOffset val="100"/>
        <c:noMultiLvlLbl val="0"/>
      </c:catAx>
      <c:valAx>
        <c:axId val="614740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Verdiskaping i millioner kroner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14739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BBAF1E-6283-5344-B539-F61582BA7946}"/>
              </a:ext>
            </a:extLst>
          </p:cNvPr>
          <p:cNvSpPr>
            <a:spLocks noGrp="1"/>
          </p:cNvSpPr>
          <p:nvPr>
            <p:ph type="ctrTitle"/>
          </p:nvPr>
        </p:nvSpPr>
        <p:spPr>
          <a:xfrm>
            <a:off x="1524000" y="1122363"/>
            <a:ext cx="9144000" cy="2387600"/>
          </a:xfrm>
        </p:spPr>
        <p:txBody>
          <a:bodyPr anchor="b"/>
          <a:lstStyle>
            <a:lvl1pPr algn="ctr">
              <a:defRPr sz="4800">
                <a:latin typeface="+mj-lt"/>
              </a:defRPr>
            </a:lvl1pPr>
          </a:lstStyle>
          <a:p>
            <a:r>
              <a:rPr lang="nb-NO" dirty="0"/>
              <a:t>Klikk for å redigere tittelstil</a:t>
            </a:r>
          </a:p>
        </p:txBody>
      </p:sp>
      <p:sp>
        <p:nvSpPr>
          <p:cNvPr id="3" name="Undertittel 2">
            <a:extLst>
              <a:ext uri="{FF2B5EF4-FFF2-40B4-BE49-F238E27FC236}">
                <a16:creationId xmlns:a16="http://schemas.microsoft.com/office/drawing/2014/main" id="{B080E2BE-CBDD-A349-BBF3-FAE1E9AB1C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108809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562154-634F-2341-93CE-55A1BF2D4A2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237CBA27-03F0-DE46-846B-873EF9B09EFA}"/>
              </a:ext>
            </a:extLst>
          </p:cNvPr>
          <p:cNvSpPr>
            <a:spLocks noGrp="1"/>
          </p:cNvSpPr>
          <p:nvPr>
            <p:ph type="body" orient="vert" idx="1"/>
          </p:nvPr>
        </p:nvSpPr>
        <p:spPr/>
        <p:txBody>
          <a:bodyPr vert="eaVert"/>
          <a:lstStyle/>
          <a:p>
            <a:r>
              <a:rPr lang="nb-NO"/>
              <a:t>Rediger tekststiler i malen
Andre nivå
Tredje nivå
Fjerde nivå
Femte nivå</a:t>
            </a:r>
          </a:p>
        </p:txBody>
      </p:sp>
      <p:sp>
        <p:nvSpPr>
          <p:cNvPr id="4" name="Plassholder for dato 3">
            <a:extLst>
              <a:ext uri="{FF2B5EF4-FFF2-40B4-BE49-F238E27FC236}">
                <a16:creationId xmlns:a16="http://schemas.microsoft.com/office/drawing/2014/main" id="{BF08143D-D3A5-CD47-BA61-8FAEFF35E252}"/>
              </a:ext>
            </a:extLst>
          </p:cNvPr>
          <p:cNvSpPr>
            <a:spLocks noGrp="1"/>
          </p:cNvSpPr>
          <p:nvPr>
            <p:ph type="dt" sz="half" idx="10"/>
          </p:nvPr>
        </p:nvSpPr>
        <p:spPr>
          <a:xfrm>
            <a:off x="838200" y="6356350"/>
            <a:ext cx="2743200" cy="365125"/>
          </a:xfrm>
          <a:prstGeom prst="rect">
            <a:avLst/>
          </a:prstGeom>
        </p:spPr>
        <p:txBody>
          <a:bodyPr/>
          <a:lstStyle/>
          <a:p>
            <a:fld id="{CA38D8FF-E54E-204D-93A2-FB12AD97E70C}" type="datetimeFigureOut">
              <a:rPr lang="nb-NO" smtClean="0"/>
              <a:t>29.01.2020</a:t>
            </a:fld>
            <a:endParaRPr lang="nb-NO"/>
          </a:p>
        </p:txBody>
      </p:sp>
      <p:sp>
        <p:nvSpPr>
          <p:cNvPr id="5" name="Plassholder for bunntekst 4">
            <a:extLst>
              <a:ext uri="{FF2B5EF4-FFF2-40B4-BE49-F238E27FC236}">
                <a16:creationId xmlns:a16="http://schemas.microsoft.com/office/drawing/2014/main" id="{9DBC669A-F9F7-294C-ADD5-85CD4083BA71}"/>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1CBAA3D9-E13F-6441-8EDB-B94DC0012C46}"/>
              </a:ext>
            </a:extLst>
          </p:cNvPr>
          <p:cNvSpPr>
            <a:spLocks noGrp="1"/>
          </p:cNvSpPr>
          <p:nvPr>
            <p:ph type="sldNum" sz="quarter" idx="12"/>
          </p:nvPr>
        </p:nvSpPr>
        <p:spPr>
          <a:xfrm>
            <a:off x="8610600" y="6356350"/>
            <a:ext cx="2743200" cy="365125"/>
          </a:xfrm>
          <a:prstGeom prst="rect">
            <a:avLst/>
          </a:prstGeom>
        </p:spPr>
        <p:txBody>
          <a:bodyPr/>
          <a:lstStyle/>
          <a:p>
            <a:fld id="{58F41D0E-5FD3-FC4B-A890-5176D760B2E1}" type="slidenum">
              <a:rPr lang="nb-NO" smtClean="0"/>
              <a:t>‹#›</a:t>
            </a:fld>
            <a:endParaRPr lang="nb-NO"/>
          </a:p>
        </p:txBody>
      </p:sp>
    </p:spTree>
    <p:extLst>
      <p:ext uri="{BB962C8B-B14F-4D97-AF65-F5344CB8AC3E}">
        <p14:creationId xmlns:p14="http://schemas.microsoft.com/office/powerpoint/2010/main" val="273401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75E9029-74B4-3746-8D7D-751253F58B26}"/>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43DB2DC-B3B1-7B41-AEBB-108773409D2D}"/>
              </a:ext>
            </a:extLst>
          </p:cNvPr>
          <p:cNvSpPr>
            <a:spLocks noGrp="1"/>
          </p:cNvSpPr>
          <p:nvPr>
            <p:ph type="body" orient="vert" idx="1"/>
          </p:nvPr>
        </p:nvSpPr>
        <p:spPr>
          <a:xfrm>
            <a:off x="838200" y="365125"/>
            <a:ext cx="7734300" cy="5811838"/>
          </a:xfrm>
        </p:spPr>
        <p:txBody>
          <a:bodyPr vert="eaVert"/>
          <a:lstStyle/>
          <a:p>
            <a:r>
              <a:rPr lang="nb-NO"/>
              <a:t>Rediger tekststiler i malen
Andre nivå
Tredje nivå
Fjerde nivå
Femte nivå</a:t>
            </a:r>
          </a:p>
        </p:txBody>
      </p:sp>
      <p:sp>
        <p:nvSpPr>
          <p:cNvPr id="4" name="Plassholder for dato 3">
            <a:extLst>
              <a:ext uri="{FF2B5EF4-FFF2-40B4-BE49-F238E27FC236}">
                <a16:creationId xmlns:a16="http://schemas.microsoft.com/office/drawing/2014/main" id="{19996252-CA1E-714A-9EE4-59AA9F1EEBAE}"/>
              </a:ext>
            </a:extLst>
          </p:cNvPr>
          <p:cNvSpPr>
            <a:spLocks noGrp="1"/>
          </p:cNvSpPr>
          <p:nvPr>
            <p:ph type="dt" sz="half" idx="10"/>
          </p:nvPr>
        </p:nvSpPr>
        <p:spPr>
          <a:xfrm>
            <a:off x="838200" y="6356350"/>
            <a:ext cx="2743200" cy="365125"/>
          </a:xfrm>
          <a:prstGeom prst="rect">
            <a:avLst/>
          </a:prstGeom>
        </p:spPr>
        <p:txBody>
          <a:bodyPr/>
          <a:lstStyle/>
          <a:p>
            <a:fld id="{CA38D8FF-E54E-204D-93A2-FB12AD97E70C}" type="datetimeFigureOut">
              <a:rPr lang="nb-NO" smtClean="0"/>
              <a:t>29.01.2020</a:t>
            </a:fld>
            <a:endParaRPr lang="nb-NO"/>
          </a:p>
        </p:txBody>
      </p:sp>
      <p:sp>
        <p:nvSpPr>
          <p:cNvPr id="5" name="Plassholder for bunntekst 4">
            <a:extLst>
              <a:ext uri="{FF2B5EF4-FFF2-40B4-BE49-F238E27FC236}">
                <a16:creationId xmlns:a16="http://schemas.microsoft.com/office/drawing/2014/main" id="{445B8139-7024-ED4E-BA94-87F369782BAA}"/>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E79D2BF8-B9AB-8B4B-A6A6-9877A793069D}"/>
              </a:ext>
            </a:extLst>
          </p:cNvPr>
          <p:cNvSpPr>
            <a:spLocks noGrp="1"/>
          </p:cNvSpPr>
          <p:nvPr>
            <p:ph type="sldNum" sz="quarter" idx="12"/>
          </p:nvPr>
        </p:nvSpPr>
        <p:spPr>
          <a:xfrm>
            <a:off x="8610600" y="6356350"/>
            <a:ext cx="2743200" cy="365125"/>
          </a:xfrm>
          <a:prstGeom prst="rect">
            <a:avLst/>
          </a:prstGeom>
        </p:spPr>
        <p:txBody>
          <a:bodyPr/>
          <a:lstStyle/>
          <a:p>
            <a:fld id="{58F41D0E-5FD3-FC4B-A890-5176D760B2E1}" type="slidenum">
              <a:rPr lang="nb-NO" smtClean="0"/>
              <a:t>‹#›</a:t>
            </a:fld>
            <a:endParaRPr lang="nb-NO"/>
          </a:p>
        </p:txBody>
      </p:sp>
    </p:spTree>
    <p:extLst>
      <p:ext uri="{BB962C8B-B14F-4D97-AF65-F5344CB8AC3E}">
        <p14:creationId xmlns:p14="http://schemas.microsoft.com/office/powerpoint/2010/main" val="651751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7CF440-D831-0D49-A4F9-FB0FF9AF0C85}"/>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FA81D35F-AC4C-8041-B798-93F7F696DC31}"/>
              </a:ext>
            </a:extLst>
          </p:cNvPr>
          <p:cNvSpPr>
            <a:spLocks noGrp="1"/>
          </p:cNvSpPr>
          <p:nvPr>
            <p:ph idx="1"/>
          </p:nvPr>
        </p:nvSpPr>
        <p:spPr/>
        <p:txBody>
          <a:bodyPr/>
          <a:lstStyle/>
          <a:p>
            <a:r>
              <a:rPr lang="nb-NO"/>
              <a:t>Rediger tekststiler i malen
Andre nivå
Tredje nivå
Fjerde nivå
Femte nivå</a:t>
            </a:r>
          </a:p>
        </p:txBody>
      </p:sp>
      <p:sp>
        <p:nvSpPr>
          <p:cNvPr id="4" name="Plassholder for dato 3">
            <a:extLst>
              <a:ext uri="{FF2B5EF4-FFF2-40B4-BE49-F238E27FC236}">
                <a16:creationId xmlns:a16="http://schemas.microsoft.com/office/drawing/2014/main" id="{7B1BD672-9F25-014B-AF28-4EF7E9F8FE82}"/>
              </a:ext>
            </a:extLst>
          </p:cNvPr>
          <p:cNvSpPr>
            <a:spLocks noGrp="1"/>
          </p:cNvSpPr>
          <p:nvPr>
            <p:ph type="dt" sz="half" idx="10"/>
          </p:nvPr>
        </p:nvSpPr>
        <p:spPr>
          <a:xfrm>
            <a:off x="838200" y="6356350"/>
            <a:ext cx="2743200" cy="365125"/>
          </a:xfrm>
          <a:prstGeom prst="rect">
            <a:avLst/>
          </a:prstGeom>
        </p:spPr>
        <p:txBody>
          <a:bodyPr/>
          <a:lstStyle/>
          <a:p>
            <a:fld id="{CA38D8FF-E54E-204D-93A2-FB12AD97E70C}" type="datetimeFigureOut">
              <a:rPr lang="nb-NO" smtClean="0"/>
              <a:t>29.01.2020</a:t>
            </a:fld>
            <a:endParaRPr lang="nb-NO"/>
          </a:p>
        </p:txBody>
      </p:sp>
      <p:sp>
        <p:nvSpPr>
          <p:cNvPr id="5" name="Plassholder for bunntekst 4">
            <a:extLst>
              <a:ext uri="{FF2B5EF4-FFF2-40B4-BE49-F238E27FC236}">
                <a16:creationId xmlns:a16="http://schemas.microsoft.com/office/drawing/2014/main" id="{424CC48A-FDC4-854B-9892-46C8F4574C8D}"/>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FF9612E2-D5D3-6F4E-82B3-AA8D71EC6451}"/>
              </a:ext>
            </a:extLst>
          </p:cNvPr>
          <p:cNvSpPr>
            <a:spLocks noGrp="1"/>
          </p:cNvSpPr>
          <p:nvPr>
            <p:ph type="sldNum" sz="quarter" idx="12"/>
          </p:nvPr>
        </p:nvSpPr>
        <p:spPr>
          <a:xfrm>
            <a:off x="8610600" y="6356350"/>
            <a:ext cx="2743200" cy="365125"/>
          </a:xfrm>
          <a:prstGeom prst="rect">
            <a:avLst/>
          </a:prstGeom>
        </p:spPr>
        <p:txBody>
          <a:bodyPr/>
          <a:lstStyle/>
          <a:p>
            <a:fld id="{58F41D0E-5FD3-FC4B-A890-5176D760B2E1}" type="slidenum">
              <a:rPr lang="nb-NO" smtClean="0"/>
              <a:t>‹#›</a:t>
            </a:fld>
            <a:endParaRPr lang="nb-NO"/>
          </a:p>
        </p:txBody>
      </p:sp>
    </p:spTree>
    <p:extLst>
      <p:ext uri="{BB962C8B-B14F-4D97-AF65-F5344CB8AC3E}">
        <p14:creationId xmlns:p14="http://schemas.microsoft.com/office/powerpoint/2010/main" val="393982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0F355C-722E-7244-A839-E59A8857FB48}"/>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3F8BC92D-AE8A-7C41-BFA0-A5F63F5994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b-NO"/>
              <a:t>Rediger tekststiler i malen
Andre nivå
Tredje nivå
Fjerde nivå
Femte nivå</a:t>
            </a:r>
          </a:p>
        </p:txBody>
      </p:sp>
      <p:sp>
        <p:nvSpPr>
          <p:cNvPr id="4" name="Plassholder for dato 3">
            <a:extLst>
              <a:ext uri="{FF2B5EF4-FFF2-40B4-BE49-F238E27FC236}">
                <a16:creationId xmlns:a16="http://schemas.microsoft.com/office/drawing/2014/main" id="{2D386F14-7F13-C240-B166-83995F179289}"/>
              </a:ext>
            </a:extLst>
          </p:cNvPr>
          <p:cNvSpPr>
            <a:spLocks noGrp="1"/>
          </p:cNvSpPr>
          <p:nvPr>
            <p:ph type="dt" sz="half" idx="10"/>
          </p:nvPr>
        </p:nvSpPr>
        <p:spPr>
          <a:xfrm>
            <a:off x="838200" y="6356350"/>
            <a:ext cx="2743200" cy="365125"/>
          </a:xfrm>
          <a:prstGeom prst="rect">
            <a:avLst/>
          </a:prstGeom>
        </p:spPr>
        <p:txBody>
          <a:bodyPr/>
          <a:lstStyle/>
          <a:p>
            <a:fld id="{CA38D8FF-E54E-204D-93A2-FB12AD97E70C}" type="datetimeFigureOut">
              <a:rPr lang="nb-NO" smtClean="0"/>
              <a:t>29.01.2020</a:t>
            </a:fld>
            <a:endParaRPr lang="nb-NO"/>
          </a:p>
        </p:txBody>
      </p:sp>
      <p:sp>
        <p:nvSpPr>
          <p:cNvPr id="5" name="Plassholder for bunntekst 4">
            <a:extLst>
              <a:ext uri="{FF2B5EF4-FFF2-40B4-BE49-F238E27FC236}">
                <a16:creationId xmlns:a16="http://schemas.microsoft.com/office/drawing/2014/main" id="{20BEAE2A-2EBA-5246-AFDB-EE5AA190D38C}"/>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DBABFB5F-9DB5-D64A-A5EB-017E12A21255}"/>
              </a:ext>
            </a:extLst>
          </p:cNvPr>
          <p:cNvSpPr>
            <a:spLocks noGrp="1"/>
          </p:cNvSpPr>
          <p:nvPr>
            <p:ph type="sldNum" sz="quarter" idx="12"/>
          </p:nvPr>
        </p:nvSpPr>
        <p:spPr>
          <a:xfrm>
            <a:off x="8610600" y="6356350"/>
            <a:ext cx="2743200" cy="365125"/>
          </a:xfrm>
          <a:prstGeom prst="rect">
            <a:avLst/>
          </a:prstGeom>
        </p:spPr>
        <p:txBody>
          <a:bodyPr/>
          <a:lstStyle/>
          <a:p>
            <a:fld id="{58F41D0E-5FD3-FC4B-A890-5176D760B2E1}" type="slidenum">
              <a:rPr lang="nb-NO" smtClean="0"/>
              <a:t>‹#›</a:t>
            </a:fld>
            <a:endParaRPr lang="nb-NO"/>
          </a:p>
        </p:txBody>
      </p:sp>
    </p:spTree>
    <p:extLst>
      <p:ext uri="{BB962C8B-B14F-4D97-AF65-F5344CB8AC3E}">
        <p14:creationId xmlns:p14="http://schemas.microsoft.com/office/powerpoint/2010/main" val="240566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AD069C-1B6D-DA4C-A0E5-7284B45E7CC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8849BC4-78AC-4B4F-8977-3E9C103FFE4A}"/>
              </a:ext>
            </a:extLst>
          </p:cNvPr>
          <p:cNvSpPr>
            <a:spLocks noGrp="1"/>
          </p:cNvSpPr>
          <p:nvPr>
            <p:ph sz="half" idx="1"/>
          </p:nvPr>
        </p:nvSpPr>
        <p:spPr>
          <a:xfrm>
            <a:off x="838200" y="1825625"/>
            <a:ext cx="5181600" cy="4351338"/>
          </a:xfrm>
        </p:spPr>
        <p:txBody>
          <a:bodyPr/>
          <a:lstStyle/>
          <a:p>
            <a:r>
              <a:rPr lang="nb-NO"/>
              <a:t>Rediger tekststiler i malen
Andre nivå
Tredje nivå
Fjerde nivå
Femte nivå</a:t>
            </a:r>
          </a:p>
        </p:txBody>
      </p:sp>
      <p:sp>
        <p:nvSpPr>
          <p:cNvPr id="4" name="Plassholder for innhold 3">
            <a:extLst>
              <a:ext uri="{FF2B5EF4-FFF2-40B4-BE49-F238E27FC236}">
                <a16:creationId xmlns:a16="http://schemas.microsoft.com/office/drawing/2014/main" id="{97DFECCA-A9AB-8640-A6D7-5CF0787580CA}"/>
              </a:ext>
            </a:extLst>
          </p:cNvPr>
          <p:cNvSpPr>
            <a:spLocks noGrp="1"/>
          </p:cNvSpPr>
          <p:nvPr>
            <p:ph sz="half" idx="2"/>
          </p:nvPr>
        </p:nvSpPr>
        <p:spPr>
          <a:xfrm>
            <a:off x="6172200" y="1825625"/>
            <a:ext cx="5181600" cy="4351338"/>
          </a:xfrm>
        </p:spPr>
        <p:txBody>
          <a:bodyPr/>
          <a:lstStyle/>
          <a:p>
            <a:r>
              <a:rPr lang="nb-NO"/>
              <a:t>Rediger tekststiler i malen
Andre nivå
Tredje nivå
Fjerde nivå
Femte nivå</a:t>
            </a:r>
          </a:p>
        </p:txBody>
      </p:sp>
      <p:sp>
        <p:nvSpPr>
          <p:cNvPr id="5" name="Plassholder for dato 4">
            <a:extLst>
              <a:ext uri="{FF2B5EF4-FFF2-40B4-BE49-F238E27FC236}">
                <a16:creationId xmlns:a16="http://schemas.microsoft.com/office/drawing/2014/main" id="{5C2F2ACB-C483-B445-8BEB-DD93C0EC0ECE}"/>
              </a:ext>
            </a:extLst>
          </p:cNvPr>
          <p:cNvSpPr>
            <a:spLocks noGrp="1"/>
          </p:cNvSpPr>
          <p:nvPr>
            <p:ph type="dt" sz="half" idx="10"/>
          </p:nvPr>
        </p:nvSpPr>
        <p:spPr>
          <a:xfrm>
            <a:off x="838200" y="6356350"/>
            <a:ext cx="2743200" cy="365125"/>
          </a:xfrm>
          <a:prstGeom prst="rect">
            <a:avLst/>
          </a:prstGeom>
        </p:spPr>
        <p:txBody>
          <a:bodyPr/>
          <a:lstStyle/>
          <a:p>
            <a:fld id="{CA38D8FF-E54E-204D-93A2-FB12AD97E70C}" type="datetimeFigureOut">
              <a:rPr lang="nb-NO" smtClean="0"/>
              <a:t>29.01.2020</a:t>
            </a:fld>
            <a:endParaRPr lang="nb-NO"/>
          </a:p>
        </p:txBody>
      </p:sp>
      <p:sp>
        <p:nvSpPr>
          <p:cNvPr id="6" name="Plassholder for bunntekst 5">
            <a:extLst>
              <a:ext uri="{FF2B5EF4-FFF2-40B4-BE49-F238E27FC236}">
                <a16:creationId xmlns:a16="http://schemas.microsoft.com/office/drawing/2014/main" id="{BB4DD318-32BF-5842-A63C-4687ACAE9234}"/>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E3520670-DFFD-7443-9EA0-44DFCACCA8FD}"/>
              </a:ext>
            </a:extLst>
          </p:cNvPr>
          <p:cNvSpPr>
            <a:spLocks noGrp="1"/>
          </p:cNvSpPr>
          <p:nvPr>
            <p:ph type="sldNum" sz="quarter" idx="12"/>
          </p:nvPr>
        </p:nvSpPr>
        <p:spPr>
          <a:xfrm>
            <a:off x="8610600" y="6356350"/>
            <a:ext cx="2743200" cy="365125"/>
          </a:xfrm>
          <a:prstGeom prst="rect">
            <a:avLst/>
          </a:prstGeom>
        </p:spPr>
        <p:txBody>
          <a:bodyPr/>
          <a:lstStyle/>
          <a:p>
            <a:fld id="{58F41D0E-5FD3-FC4B-A890-5176D760B2E1}" type="slidenum">
              <a:rPr lang="nb-NO" smtClean="0"/>
              <a:t>‹#›</a:t>
            </a:fld>
            <a:endParaRPr lang="nb-NO"/>
          </a:p>
        </p:txBody>
      </p:sp>
    </p:spTree>
    <p:extLst>
      <p:ext uri="{BB962C8B-B14F-4D97-AF65-F5344CB8AC3E}">
        <p14:creationId xmlns:p14="http://schemas.microsoft.com/office/powerpoint/2010/main" val="265199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EA9CDF-1E2D-234B-AE07-C0BB29FF6CF0}"/>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E991986E-BDE7-6048-A443-B2C5BEEFB7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b-NO"/>
              <a:t>Rediger tekststiler i malen
Andre nivå
Tredje nivå
Fjerde nivå
Femte nivå</a:t>
            </a:r>
          </a:p>
        </p:txBody>
      </p:sp>
      <p:sp>
        <p:nvSpPr>
          <p:cNvPr id="4" name="Plassholder for innhold 3">
            <a:extLst>
              <a:ext uri="{FF2B5EF4-FFF2-40B4-BE49-F238E27FC236}">
                <a16:creationId xmlns:a16="http://schemas.microsoft.com/office/drawing/2014/main" id="{59AE4189-3236-5A48-BD55-E5E6947193F8}"/>
              </a:ext>
            </a:extLst>
          </p:cNvPr>
          <p:cNvSpPr>
            <a:spLocks noGrp="1"/>
          </p:cNvSpPr>
          <p:nvPr>
            <p:ph sz="half" idx="2"/>
          </p:nvPr>
        </p:nvSpPr>
        <p:spPr>
          <a:xfrm>
            <a:off x="839788" y="2505075"/>
            <a:ext cx="5157787" cy="3684588"/>
          </a:xfrm>
        </p:spPr>
        <p:txBody>
          <a:bodyPr/>
          <a:lstStyle/>
          <a:p>
            <a:r>
              <a:rPr lang="nb-NO"/>
              <a:t>Rediger tekststiler i malen
Andre nivå
Tredje nivå
Fjerde nivå
Femte nivå</a:t>
            </a:r>
          </a:p>
        </p:txBody>
      </p:sp>
      <p:sp>
        <p:nvSpPr>
          <p:cNvPr id="5" name="Plassholder for tekst 4">
            <a:extLst>
              <a:ext uri="{FF2B5EF4-FFF2-40B4-BE49-F238E27FC236}">
                <a16:creationId xmlns:a16="http://schemas.microsoft.com/office/drawing/2014/main" id="{396AC569-0ECF-434D-9C41-FCD520CCCA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b-NO"/>
              <a:t>Rediger tekststiler i malen
Andre nivå
Tredje nivå
Fjerde nivå
Femte nivå</a:t>
            </a:r>
          </a:p>
        </p:txBody>
      </p:sp>
      <p:sp>
        <p:nvSpPr>
          <p:cNvPr id="6" name="Plassholder for innhold 5">
            <a:extLst>
              <a:ext uri="{FF2B5EF4-FFF2-40B4-BE49-F238E27FC236}">
                <a16:creationId xmlns:a16="http://schemas.microsoft.com/office/drawing/2014/main" id="{57DD9FA3-990D-7249-992A-56BF338271B0}"/>
              </a:ext>
            </a:extLst>
          </p:cNvPr>
          <p:cNvSpPr>
            <a:spLocks noGrp="1"/>
          </p:cNvSpPr>
          <p:nvPr>
            <p:ph sz="quarter" idx="4"/>
          </p:nvPr>
        </p:nvSpPr>
        <p:spPr>
          <a:xfrm>
            <a:off x="6172200" y="2505075"/>
            <a:ext cx="5183188" cy="3684588"/>
          </a:xfrm>
        </p:spPr>
        <p:txBody>
          <a:bodyPr/>
          <a:lstStyle/>
          <a:p>
            <a:r>
              <a:rPr lang="nb-NO"/>
              <a:t>Rediger tekststiler i malen
Andre nivå
Tredje nivå
Fjerde nivå
Femte nivå</a:t>
            </a:r>
          </a:p>
        </p:txBody>
      </p:sp>
      <p:sp>
        <p:nvSpPr>
          <p:cNvPr id="7" name="Plassholder for dato 6">
            <a:extLst>
              <a:ext uri="{FF2B5EF4-FFF2-40B4-BE49-F238E27FC236}">
                <a16:creationId xmlns:a16="http://schemas.microsoft.com/office/drawing/2014/main" id="{755F4CB3-E2BD-5845-9325-4907143F6093}"/>
              </a:ext>
            </a:extLst>
          </p:cNvPr>
          <p:cNvSpPr>
            <a:spLocks noGrp="1"/>
          </p:cNvSpPr>
          <p:nvPr>
            <p:ph type="dt" sz="half" idx="10"/>
          </p:nvPr>
        </p:nvSpPr>
        <p:spPr>
          <a:xfrm>
            <a:off x="838200" y="6356350"/>
            <a:ext cx="2743200" cy="365125"/>
          </a:xfrm>
          <a:prstGeom prst="rect">
            <a:avLst/>
          </a:prstGeom>
        </p:spPr>
        <p:txBody>
          <a:bodyPr/>
          <a:lstStyle/>
          <a:p>
            <a:fld id="{CA38D8FF-E54E-204D-93A2-FB12AD97E70C}" type="datetimeFigureOut">
              <a:rPr lang="nb-NO" smtClean="0"/>
              <a:t>29.01.2020</a:t>
            </a:fld>
            <a:endParaRPr lang="nb-NO"/>
          </a:p>
        </p:txBody>
      </p:sp>
      <p:sp>
        <p:nvSpPr>
          <p:cNvPr id="8" name="Plassholder for bunntekst 7">
            <a:extLst>
              <a:ext uri="{FF2B5EF4-FFF2-40B4-BE49-F238E27FC236}">
                <a16:creationId xmlns:a16="http://schemas.microsoft.com/office/drawing/2014/main" id="{1EFEE349-61E7-4146-A5F3-C1C2FEF68B31}"/>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a:extLst>
              <a:ext uri="{FF2B5EF4-FFF2-40B4-BE49-F238E27FC236}">
                <a16:creationId xmlns:a16="http://schemas.microsoft.com/office/drawing/2014/main" id="{24E39F23-9319-C543-84BD-6EF88679FAA4}"/>
              </a:ext>
            </a:extLst>
          </p:cNvPr>
          <p:cNvSpPr>
            <a:spLocks noGrp="1"/>
          </p:cNvSpPr>
          <p:nvPr>
            <p:ph type="sldNum" sz="quarter" idx="12"/>
          </p:nvPr>
        </p:nvSpPr>
        <p:spPr>
          <a:xfrm>
            <a:off x="8610600" y="6356350"/>
            <a:ext cx="2743200" cy="365125"/>
          </a:xfrm>
          <a:prstGeom prst="rect">
            <a:avLst/>
          </a:prstGeom>
        </p:spPr>
        <p:txBody>
          <a:bodyPr/>
          <a:lstStyle/>
          <a:p>
            <a:fld id="{58F41D0E-5FD3-FC4B-A890-5176D760B2E1}" type="slidenum">
              <a:rPr lang="nb-NO" smtClean="0"/>
              <a:t>‹#›</a:t>
            </a:fld>
            <a:endParaRPr lang="nb-NO"/>
          </a:p>
        </p:txBody>
      </p:sp>
    </p:spTree>
    <p:extLst>
      <p:ext uri="{BB962C8B-B14F-4D97-AF65-F5344CB8AC3E}">
        <p14:creationId xmlns:p14="http://schemas.microsoft.com/office/powerpoint/2010/main" val="69631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2BC7BA-E3EC-0A4E-9EC6-696304E61D08}"/>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4961506-10A9-5F47-B203-07D1093E0E39}"/>
              </a:ext>
            </a:extLst>
          </p:cNvPr>
          <p:cNvSpPr>
            <a:spLocks noGrp="1"/>
          </p:cNvSpPr>
          <p:nvPr>
            <p:ph type="dt" sz="half" idx="10"/>
          </p:nvPr>
        </p:nvSpPr>
        <p:spPr>
          <a:xfrm>
            <a:off x="838200" y="6356350"/>
            <a:ext cx="2743200" cy="365125"/>
          </a:xfrm>
          <a:prstGeom prst="rect">
            <a:avLst/>
          </a:prstGeom>
        </p:spPr>
        <p:txBody>
          <a:bodyPr/>
          <a:lstStyle/>
          <a:p>
            <a:fld id="{CA38D8FF-E54E-204D-93A2-FB12AD97E70C}" type="datetimeFigureOut">
              <a:rPr lang="nb-NO" smtClean="0"/>
              <a:t>29.01.2020</a:t>
            </a:fld>
            <a:endParaRPr lang="nb-NO"/>
          </a:p>
        </p:txBody>
      </p:sp>
      <p:sp>
        <p:nvSpPr>
          <p:cNvPr id="4" name="Plassholder for bunntekst 3">
            <a:extLst>
              <a:ext uri="{FF2B5EF4-FFF2-40B4-BE49-F238E27FC236}">
                <a16:creationId xmlns:a16="http://schemas.microsoft.com/office/drawing/2014/main" id="{39F2E89F-6812-7040-AD1E-BF9247152715}"/>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a:extLst>
              <a:ext uri="{FF2B5EF4-FFF2-40B4-BE49-F238E27FC236}">
                <a16:creationId xmlns:a16="http://schemas.microsoft.com/office/drawing/2014/main" id="{3F350982-086F-5041-BAC9-3156B8ABA44E}"/>
              </a:ext>
            </a:extLst>
          </p:cNvPr>
          <p:cNvSpPr>
            <a:spLocks noGrp="1"/>
          </p:cNvSpPr>
          <p:nvPr>
            <p:ph type="sldNum" sz="quarter" idx="12"/>
          </p:nvPr>
        </p:nvSpPr>
        <p:spPr>
          <a:xfrm>
            <a:off x="8610600" y="6356350"/>
            <a:ext cx="2743200" cy="365125"/>
          </a:xfrm>
          <a:prstGeom prst="rect">
            <a:avLst/>
          </a:prstGeom>
        </p:spPr>
        <p:txBody>
          <a:bodyPr/>
          <a:lstStyle/>
          <a:p>
            <a:fld id="{58F41D0E-5FD3-FC4B-A890-5176D760B2E1}" type="slidenum">
              <a:rPr lang="nb-NO" smtClean="0"/>
              <a:t>‹#›</a:t>
            </a:fld>
            <a:endParaRPr lang="nb-NO"/>
          </a:p>
        </p:txBody>
      </p:sp>
    </p:spTree>
    <p:extLst>
      <p:ext uri="{BB962C8B-B14F-4D97-AF65-F5344CB8AC3E}">
        <p14:creationId xmlns:p14="http://schemas.microsoft.com/office/powerpoint/2010/main" val="311068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A24D7D3-6074-9540-9435-B576BA69F5FE}"/>
              </a:ext>
            </a:extLst>
          </p:cNvPr>
          <p:cNvSpPr>
            <a:spLocks noGrp="1"/>
          </p:cNvSpPr>
          <p:nvPr>
            <p:ph type="dt" sz="half" idx="10"/>
          </p:nvPr>
        </p:nvSpPr>
        <p:spPr>
          <a:xfrm>
            <a:off x="838200" y="6356350"/>
            <a:ext cx="2743200" cy="365125"/>
          </a:xfrm>
          <a:prstGeom prst="rect">
            <a:avLst/>
          </a:prstGeom>
        </p:spPr>
        <p:txBody>
          <a:bodyPr/>
          <a:lstStyle/>
          <a:p>
            <a:fld id="{CA38D8FF-E54E-204D-93A2-FB12AD97E70C}" type="datetimeFigureOut">
              <a:rPr lang="nb-NO" smtClean="0"/>
              <a:t>29.01.2020</a:t>
            </a:fld>
            <a:endParaRPr lang="nb-NO"/>
          </a:p>
        </p:txBody>
      </p:sp>
      <p:sp>
        <p:nvSpPr>
          <p:cNvPr id="3" name="Plassholder for bunntekst 2">
            <a:extLst>
              <a:ext uri="{FF2B5EF4-FFF2-40B4-BE49-F238E27FC236}">
                <a16:creationId xmlns:a16="http://schemas.microsoft.com/office/drawing/2014/main" id="{551BD97D-20D9-5943-A774-C8D46369F939}"/>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a:extLst>
              <a:ext uri="{FF2B5EF4-FFF2-40B4-BE49-F238E27FC236}">
                <a16:creationId xmlns:a16="http://schemas.microsoft.com/office/drawing/2014/main" id="{1DC6650B-530B-FE42-9299-4C1FDCB3AD1A}"/>
              </a:ext>
            </a:extLst>
          </p:cNvPr>
          <p:cNvSpPr>
            <a:spLocks noGrp="1"/>
          </p:cNvSpPr>
          <p:nvPr>
            <p:ph type="sldNum" sz="quarter" idx="12"/>
          </p:nvPr>
        </p:nvSpPr>
        <p:spPr>
          <a:xfrm>
            <a:off x="8610600" y="6356350"/>
            <a:ext cx="2743200" cy="365125"/>
          </a:xfrm>
          <a:prstGeom prst="rect">
            <a:avLst/>
          </a:prstGeom>
        </p:spPr>
        <p:txBody>
          <a:bodyPr/>
          <a:lstStyle/>
          <a:p>
            <a:fld id="{58F41D0E-5FD3-FC4B-A890-5176D760B2E1}" type="slidenum">
              <a:rPr lang="nb-NO" smtClean="0"/>
              <a:t>‹#›</a:t>
            </a:fld>
            <a:endParaRPr lang="nb-NO"/>
          </a:p>
        </p:txBody>
      </p:sp>
    </p:spTree>
    <p:extLst>
      <p:ext uri="{BB962C8B-B14F-4D97-AF65-F5344CB8AC3E}">
        <p14:creationId xmlns:p14="http://schemas.microsoft.com/office/powerpoint/2010/main" val="98224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7DA242-919F-854D-89D9-580E2B2BD53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2FBF6B2-3339-A14C-8402-5291FAF3D6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b-NO"/>
              <a:t>Rediger tekststiler i malen
Andre nivå
Tredje nivå
Fjerde nivå
Femte nivå</a:t>
            </a:r>
          </a:p>
        </p:txBody>
      </p:sp>
      <p:sp>
        <p:nvSpPr>
          <p:cNvPr id="4" name="Plassholder for tekst 3">
            <a:extLst>
              <a:ext uri="{FF2B5EF4-FFF2-40B4-BE49-F238E27FC236}">
                <a16:creationId xmlns:a16="http://schemas.microsoft.com/office/drawing/2014/main" id="{613E0C90-BCC1-1E46-9D78-1C624EC2D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b-NO"/>
              <a:t>Rediger tekststiler i malen
Andre nivå
Tredje nivå
Fjerde nivå
Femte nivå</a:t>
            </a:r>
          </a:p>
        </p:txBody>
      </p:sp>
      <p:sp>
        <p:nvSpPr>
          <p:cNvPr id="5" name="Plassholder for dato 4">
            <a:extLst>
              <a:ext uri="{FF2B5EF4-FFF2-40B4-BE49-F238E27FC236}">
                <a16:creationId xmlns:a16="http://schemas.microsoft.com/office/drawing/2014/main" id="{5BF03349-2789-A244-9DE2-9B9EE90D21B7}"/>
              </a:ext>
            </a:extLst>
          </p:cNvPr>
          <p:cNvSpPr>
            <a:spLocks noGrp="1"/>
          </p:cNvSpPr>
          <p:nvPr>
            <p:ph type="dt" sz="half" idx="10"/>
          </p:nvPr>
        </p:nvSpPr>
        <p:spPr>
          <a:xfrm>
            <a:off x="838200" y="6356350"/>
            <a:ext cx="2743200" cy="365125"/>
          </a:xfrm>
          <a:prstGeom prst="rect">
            <a:avLst/>
          </a:prstGeom>
        </p:spPr>
        <p:txBody>
          <a:bodyPr/>
          <a:lstStyle/>
          <a:p>
            <a:fld id="{CA38D8FF-E54E-204D-93A2-FB12AD97E70C}" type="datetimeFigureOut">
              <a:rPr lang="nb-NO" smtClean="0"/>
              <a:t>29.01.2020</a:t>
            </a:fld>
            <a:endParaRPr lang="nb-NO"/>
          </a:p>
        </p:txBody>
      </p:sp>
      <p:sp>
        <p:nvSpPr>
          <p:cNvPr id="6" name="Plassholder for bunntekst 5">
            <a:extLst>
              <a:ext uri="{FF2B5EF4-FFF2-40B4-BE49-F238E27FC236}">
                <a16:creationId xmlns:a16="http://schemas.microsoft.com/office/drawing/2014/main" id="{74DF4711-3E5D-9749-AAEC-BB00FA30AB75}"/>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4D95E4FE-25EB-524C-9FF8-E00F0E9432F4}"/>
              </a:ext>
            </a:extLst>
          </p:cNvPr>
          <p:cNvSpPr>
            <a:spLocks noGrp="1"/>
          </p:cNvSpPr>
          <p:nvPr>
            <p:ph type="sldNum" sz="quarter" idx="12"/>
          </p:nvPr>
        </p:nvSpPr>
        <p:spPr>
          <a:xfrm>
            <a:off x="8610600" y="6356350"/>
            <a:ext cx="2743200" cy="365125"/>
          </a:xfrm>
          <a:prstGeom prst="rect">
            <a:avLst/>
          </a:prstGeom>
        </p:spPr>
        <p:txBody>
          <a:bodyPr/>
          <a:lstStyle/>
          <a:p>
            <a:fld id="{58F41D0E-5FD3-FC4B-A890-5176D760B2E1}" type="slidenum">
              <a:rPr lang="nb-NO" smtClean="0"/>
              <a:t>‹#›</a:t>
            </a:fld>
            <a:endParaRPr lang="nb-NO"/>
          </a:p>
        </p:txBody>
      </p:sp>
    </p:spTree>
    <p:extLst>
      <p:ext uri="{BB962C8B-B14F-4D97-AF65-F5344CB8AC3E}">
        <p14:creationId xmlns:p14="http://schemas.microsoft.com/office/powerpoint/2010/main" val="171286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1E219B-7C2B-E34F-9A27-36A643CDE18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37BD7536-9AA2-2343-A034-532E98836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6A5ACF28-40D3-5242-A7EF-D78C734F7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b-NO"/>
              <a:t>Rediger tekststiler i malen
Andre nivå
Tredje nivå
Fjerde nivå
Femte nivå</a:t>
            </a:r>
          </a:p>
        </p:txBody>
      </p:sp>
      <p:sp>
        <p:nvSpPr>
          <p:cNvPr id="5" name="Plassholder for dato 4">
            <a:extLst>
              <a:ext uri="{FF2B5EF4-FFF2-40B4-BE49-F238E27FC236}">
                <a16:creationId xmlns:a16="http://schemas.microsoft.com/office/drawing/2014/main" id="{10660FFD-F232-2943-92BB-E364B79BE77B}"/>
              </a:ext>
            </a:extLst>
          </p:cNvPr>
          <p:cNvSpPr>
            <a:spLocks noGrp="1"/>
          </p:cNvSpPr>
          <p:nvPr>
            <p:ph type="dt" sz="half" idx="10"/>
          </p:nvPr>
        </p:nvSpPr>
        <p:spPr>
          <a:xfrm>
            <a:off x="838200" y="6356350"/>
            <a:ext cx="2743200" cy="365125"/>
          </a:xfrm>
          <a:prstGeom prst="rect">
            <a:avLst/>
          </a:prstGeom>
        </p:spPr>
        <p:txBody>
          <a:bodyPr/>
          <a:lstStyle/>
          <a:p>
            <a:fld id="{CA38D8FF-E54E-204D-93A2-FB12AD97E70C}" type="datetimeFigureOut">
              <a:rPr lang="nb-NO" smtClean="0"/>
              <a:t>29.01.2020</a:t>
            </a:fld>
            <a:endParaRPr lang="nb-NO"/>
          </a:p>
        </p:txBody>
      </p:sp>
      <p:sp>
        <p:nvSpPr>
          <p:cNvPr id="6" name="Plassholder for bunntekst 5">
            <a:extLst>
              <a:ext uri="{FF2B5EF4-FFF2-40B4-BE49-F238E27FC236}">
                <a16:creationId xmlns:a16="http://schemas.microsoft.com/office/drawing/2014/main" id="{5138F2A2-A174-6E48-961F-C42E0A9BFAD1}"/>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A0A46147-534C-1641-9221-25409A2239A8}"/>
              </a:ext>
            </a:extLst>
          </p:cNvPr>
          <p:cNvSpPr>
            <a:spLocks noGrp="1"/>
          </p:cNvSpPr>
          <p:nvPr>
            <p:ph type="sldNum" sz="quarter" idx="12"/>
          </p:nvPr>
        </p:nvSpPr>
        <p:spPr>
          <a:xfrm>
            <a:off x="8610600" y="6356350"/>
            <a:ext cx="2743200" cy="365125"/>
          </a:xfrm>
          <a:prstGeom prst="rect">
            <a:avLst/>
          </a:prstGeom>
        </p:spPr>
        <p:txBody>
          <a:bodyPr/>
          <a:lstStyle/>
          <a:p>
            <a:fld id="{58F41D0E-5FD3-FC4B-A890-5176D760B2E1}" type="slidenum">
              <a:rPr lang="nb-NO" smtClean="0"/>
              <a:t>‹#›</a:t>
            </a:fld>
            <a:endParaRPr lang="nb-NO"/>
          </a:p>
        </p:txBody>
      </p:sp>
    </p:spTree>
    <p:extLst>
      <p:ext uri="{BB962C8B-B14F-4D97-AF65-F5344CB8AC3E}">
        <p14:creationId xmlns:p14="http://schemas.microsoft.com/office/powerpoint/2010/main" val="38384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C8C10C4-EC09-4643-9553-658E94FE931A}"/>
              </a:ext>
            </a:extLst>
          </p:cNvPr>
          <p:cNvSpPr>
            <a:spLocks noGrp="1"/>
          </p:cNvSpPr>
          <p:nvPr>
            <p:ph type="title"/>
          </p:nvPr>
        </p:nvSpPr>
        <p:spPr>
          <a:xfrm>
            <a:off x="838200" y="1077132"/>
            <a:ext cx="10515600" cy="613556"/>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DD4B53A6-28EB-6A4B-866B-FD1BC220A9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b-NO" dirty="0"/>
              <a:t>Rediger tekststiler i malen
Andre nivå
Tredje nivå
Fjerde nivå
Femte nivå</a:t>
            </a:r>
          </a:p>
        </p:txBody>
      </p:sp>
      <p:pic>
        <p:nvPicPr>
          <p:cNvPr id="7" name="Grafikk 6">
            <a:extLst>
              <a:ext uri="{FF2B5EF4-FFF2-40B4-BE49-F238E27FC236}">
                <a16:creationId xmlns:a16="http://schemas.microsoft.com/office/drawing/2014/main" id="{2CA876A0-36A2-4E42-AFDF-C6ADBD3977E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629565" y="185738"/>
            <a:ext cx="1448469" cy="813312"/>
          </a:xfrm>
          <a:prstGeom prst="rect">
            <a:avLst/>
          </a:prstGeom>
        </p:spPr>
      </p:pic>
    </p:spTree>
    <p:extLst>
      <p:ext uri="{BB962C8B-B14F-4D97-AF65-F5344CB8AC3E}">
        <p14:creationId xmlns:p14="http://schemas.microsoft.com/office/powerpoint/2010/main" val="4081765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2800" kern="1200">
          <a:solidFill>
            <a:srgbClr val="65748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073DBF-C69F-6347-B1BB-D622F28D252B}"/>
              </a:ext>
            </a:extLst>
          </p:cNvPr>
          <p:cNvSpPr>
            <a:spLocks noGrp="1"/>
          </p:cNvSpPr>
          <p:nvPr>
            <p:ph type="ctrTitle"/>
          </p:nvPr>
        </p:nvSpPr>
        <p:spPr>
          <a:xfrm>
            <a:off x="792479" y="999050"/>
            <a:ext cx="5829701" cy="927818"/>
          </a:xfrm>
        </p:spPr>
        <p:txBody>
          <a:bodyPr>
            <a:normAutofit/>
          </a:bodyPr>
          <a:lstStyle/>
          <a:p>
            <a:pPr algn="l"/>
            <a:r>
              <a:rPr lang="nb-NO" sz="2800" dirty="0"/>
              <a:t>Forvaltningsplanen for </a:t>
            </a:r>
          </a:p>
        </p:txBody>
      </p:sp>
      <p:sp>
        <p:nvSpPr>
          <p:cNvPr id="5" name="Tittel 1">
            <a:extLst>
              <a:ext uri="{FF2B5EF4-FFF2-40B4-BE49-F238E27FC236}">
                <a16:creationId xmlns:a16="http://schemas.microsoft.com/office/drawing/2014/main" id="{4C8E1B7F-0D49-B945-ACBF-BCB00B707C34}"/>
              </a:ext>
            </a:extLst>
          </p:cNvPr>
          <p:cNvSpPr txBox="1">
            <a:spLocks/>
          </p:cNvSpPr>
          <p:nvPr/>
        </p:nvSpPr>
        <p:spPr>
          <a:xfrm>
            <a:off x="753978" y="3053918"/>
            <a:ext cx="7319314" cy="10253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a:solidFill>
                  <a:srgbClr val="657481"/>
                </a:solidFill>
                <a:latin typeface="+mj-lt"/>
                <a:ea typeface="+mj-ea"/>
                <a:cs typeface="+mj-cs"/>
              </a:defRPr>
            </a:lvl1pPr>
          </a:lstStyle>
          <a:p>
            <a:pPr algn="l"/>
            <a:r>
              <a:rPr lang="nb-NO" sz="6000" b="1" spc="1000" dirty="0"/>
              <a:t>BARENTSHAVET OG LOFOTEN </a:t>
            </a:r>
          </a:p>
        </p:txBody>
      </p:sp>
      <p:pic>
        <p:nvPicPr>
          <p:cNvPr id="11" name="Bilde 10">
            <a:extLst>
              <a:ext uri="{FF2B5EF4-FFF2-40B4-BE49-F238E27FC236}">
                <a16:creationId xmlns:a16="http://schemas.microsoft.com/office/drawing/2014/main" id="{89FA2308-70B2-914C-A108-A6BD30C80625}"/>
              </a:ext>
            </a:extLst>
          </p:cNvPr>
          <p:cNvPicPr>
            <a:picLocks noChangeAspect="1"/>
          </p:cNvPicPr>
          <p:nvPr/>
        </p:nvPicPr>
        <p:blipFill>
          <a:blip r:embed="rId2"/>
          <a:stretch>
            <a:fillRect/>
          </a:stretch>
        </p:blipFill>
        <p:spPr>
          <a:xfrm>
            <a:off x="8222456" y="0"/>
            <a:ext cx="3969544" cy="6858000"/>
          </a:xfrm>
          <a:prstGeom prst="rect">
            <a:avLst/>
          </a:prstGeom>
        </p:spPr>
      </p:pic>
      <p:pic>
        <p:nvPicPr>
          <p:cNvPr id="12" name="Grafikk 11">
            <a:extLst>
              <a:ext uri="{FF2B5EF4-FFF2-40B4-BE49-F238E27FC236}">
                <a16:creationId xmlns:a16="http://schemas.microsoft.com/office/drawing/2014/main" id="{A424C6C1-2616-8942-A726-C60205F674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29565" y="185738"/>
            <a:ext cx="1448469" cy="813312"/>
          </a:xfrm>
          <a:prstGeom prst="rect">
            <a:avLst/>
          </a:prstGeom>
        </p:spPr>
      </p:pic>
    </p:spTree>
    <p:extLst>
      <p:ext uri="{BB962C8B-B14F-4D97-AF65-F5344CB8AC3E}">
        <p14:creationId xmlns:p14="http://schemas.microsoft.com/office/powerpoint/2010/main" val="1715812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 kart&#10;&#10;Automatisk generert beskrivelse">
            <a:extLst>
              <a:ext uri="{FF2B5EF4-FFF2-40B4-BE49-F238E27FC236}">
                <a16:creationId xmlns:a16="http://schemas.microsoft.com/office/drawing/2014/main" id="{DB4FEF0F-27D1-4F6D-870C-AA80230C86E0}"/>
              </a:ext>
            </a:extLst>
          </p:cNvPr>
          <p:cNvPicPr>
            <a:picLocks noChangeAspect="1"/>
          </p:cNvPicPr>
          <p:nvPr/>
        </p:nvPicPr>
        <p:blipFill>
          <a:blip r:embed="rId2"/>
          <a:stretch>
            <a:fillRect/>
          </a:stretch>
        </p:blipFill>
        <p:spPr>
          <a:xfrm>
            <a:off x="7193412" y="1424669"/>
            <a:ext cx="4695737" cy="4723038"/>
          </a:xfrm>
          <a:prstGeom prst="rect">
            <a:avLst/>
          </a:prstGeom>
        </p:spPr>
      </p:pic>
      <p:sp>
        <p:nvSpPr>
          <p:cNvPr id="2" name="Tittel 1">
            <a:extLst>
              <a:ext uri="{FF2B5EF4-FFF2-40B4-BE49-F238E27FC236}">
                <a16:creationId xmlns:a16="http://schemas.microsoft.com/office/drawing/2014/main" id="{72605D86-ABB5-884E-B819-45913FCA306B}"/>
              </a:ext>
            </a:extLst>
          </p:cNvPr>
          <p:cNvSpPr>
            <a:spLocks noGrp="1"/>
          </p:cNvSpPr>
          <p:nvPr>
            <p:ph type="title"/>
          </p:nvPr>
        </p:nvSpPr>
        <p:spPr>
          <a:xfrm>
            <a:off x="648929" y="629266"/>
            <a:ext cx="5869102" cy="1105749"/>
          </a:xfrm>
        </p:spPr>
        <p:txBody>
          <a:bodyPr>
            <a:normAutofit/>
          </a:bodyPr>
          <a:lstStyle/>
          <a:p>
            <a:r>
              <a:rPr lang="nb-NO" dirty="0"/>
              <a:t>Iskantsonen – en beskrivelse, tre forslag</a:t>
            </a:r>
          </a:p>
        </p:txBody>
      </p:sp>
      <p:sp>
        <p:nvSpPr>
          <p:cNvPr id="3" name="Plassholder for innhold 2">
            <a:extLst>
              <a:ext uri="{FF2B5EF4-FFF2-40B4-BE49-F238E27FC236}">
                <a16:creationId xmlns:a16="http://schemas.microsoft.com/office/drawing/2014/main" id="{24580A0E-A70F-A646-B72B-B2E1283A5050}"/>
              </a:ext>
            </a:extLst>
          </p:cNvPr>
          <p:cNvSpPr>
            <a:spLocks noGrp="1"/>
          </p:cNvSpPr>
          <p:nvPr>
            <p:ph idx="1"/>
          </p:nvPr>
        </p:nvSpPr>
        <p:spPr>
          <a:xfrm>
            <a:off x="593969" y="1899138"/>
            <a:ext cx="6395916" cy="4958862"/>
          </a:xfrm>
        </p:spPr>
        <p:txBody>
          <a:bodyPr>
            <a:normAutofit/>
          </a:bodyPr>
          <a:lstStyle/>
          <a:p>
            <a:r>
              <a:rPr lang="nb-NO" sz="1700" dirty="0"/>
              <a:t>Faglig forum beskriver iskantsonen som dynamisk og målbar, men foreslår likevel statiske linjer  </a:t>
            </a:r>
          </a:p>
          <a:p>
            <a:r>
              <a:rPr lang="nb-NO" sz="1700" dirty="0"/>
              <a:t>Faglig forum er delt i hvordan den skal avgrenses (30%  0,5%)</a:t>
            </a:r>
          </a:p>
          <a:p>
            <a:pPr marL="0" indent="0">
              <a:buNone/>
            </a:pPr>
            <a:endParaRPr lang="nb-NO" sz="2500" dirty="0"/>
          </a:p>
          <a:p>
            <a:pPr marL="457200" indent="-457200">
              <a:buFont typeface="+mj-lt"/>
              <a:buAutoNum type="arabicPeriod"/>
            </a:pPr>
            <a:r>
              <a:rPr lang="nb-NO" sz="1700" dirty="0">
                <a:solidFill>
                  <a:srgbClr val="00B050"/>
                </a:solidFill>
              </a:rPr>
              <a:t>Statisk linje – </a:t>
            </a:r>
            <a:r>
              <a:rPr lang="nb-NO" sz="1700" dirty="0" err="1">
                <a:solidFill>
                  <a:srgbClr val="00B050"/>
                </a:solidFill>
              </a:rPr>
              <a:t>isfrekvens</a:t>
            </a:r>
            <a:r>
              <a:rPr lang="nb-NO" sz="1700" dirty="0">
                <a:solidFill>
                  <a:srgbClr val="00B050"/>
                </a:solidFill>
              </a:rPr>
              <a:t> 30% av aprildagene 1988-2017 </a:t>
            </a:r>
          </a:p>
          <a:p>
            <a:pPr marL="457200" indent="-457200">
              <a:buFont typeface="+mj-lt"/>
              <a:buAutoNum type="arabicPeriod"/>
            </a:pPr>
            <a:r>
              <a:rPr lang="nb-NO" sz="1700" dirty="0">
                <a:solidFill>
                  <a:srgbClr val="FFC000"/>
                </a:solidFill>
                <a:effectLst>
                  <a:innerShdw blurRad="63500" dist="50800" dir="13500000">
                    <a:prstClr val="black">
                      <a:alpha val="50000"/>
                    </a:prstClr>
                  </a:innerShdw>
                </a:effectLst>
              </a:rPr>
              <a:t>Statisk linje -  </a:t>
            </a:r>
            <a:r>
              <a:rPr lang="nb-NO" sz="1700" dirty="0" err="1">
                <a:solidFill>
                  <a:srgbClr val="FFC000"/>
                </a:solidFill>
                <a:effectLst>
                  <a:innerShdw blurRad="63500" dist="50800" dir="13500000">
                    <a:prstClr val="black">
                      <a:alpha val="50000"/>
                    </a:prstClr>
                  </a:innerShdw>
                </a:effectLst>
              </a:rPr>
              <a:t>isfrekvens</a:t>
            </a:r>
            <a:r>
              <a:rPr lang="nb-NO" sz="1700" dirty="0">
                <a:solidFill>
                  <a:srgbClr val="FFC000"/>
                </a:solidFill>
                <a:effectLst>
                  <a:innerShdw blurRad="63500" dist="50800" dir="13500000">
                    <a:prstClr val="black">
                      <a:alpha val="50000"/>
                    </a:prstClr>
                  </a:innerShdw>
                </a:effectLst>
              </a:rPr>
              <a:t> 0,5% av aprildagene 1988-2017*</a:t>
            </a:r>
          </a:p>
          <a:p>
            <a:pPr marL="457200" indent="-457200">
              <a:buFont typeface="+mj-lt"/>
              <a:buAutoNum type="arabicPeriod"/>
            </a:pPr>
            <a:r>
              <a:rPr lang="nb-NO" sz="1700" dirty="0">
                <a:solidFill>
                  <a:schemeClr val="accent1"/>
                </a:solidFill>
              </a:rPr>
              <a:t>Næringens forslag: Dynamisk iskantsone - der iskantsonen til enhver tid befinner seg</a:t>
            </a:r>
          </a:p>
          <a:p>
            <a:pPr marL="0" indent="0">
              <a:buNone/>
            </a:pPr>
            <a:endParaRPr lang="nb-NO" sz="1700" dirty="0"/>
          </a:p>
          <a:p>
            <a:pPr marL="0" indent="0">
              <a:buNone/>
            </a:pPr>
            <a:r>
              <a:rPr lang="nb-NO" sz="1700" dirty="0">
                <a:solidFill>
                  <a:srgbClr val="FF0000"/>
                </a:solidFill>
              </a:rPr>
              <a:t>(Den røde linjen på kartet: Statisk linje brukt i planene fra 2006 og 2011 med </a:t>
            </a:r>
            <a:r>
              <a:rPr lang="nb-NO" sz="1700" dirty="0" err="1">
                <a:solidFill>
                  <a:srgbClr val="FF0000"/>
                </a:solidFill>
              </a:rPr>
              <a:t>isfrekvens</a:t>
            </a:r>
            <a:r>
              <a:rPr lang="nb-NO" sz="1700" dirty="0">
                <a:solidFill>
                  <a:srgbClr val="FF0000"/>
                </a:solidFill>
              </a:rPr>
              <a:t> 30% av aprildagene 1967-1989)</a:t>
            </a:r>
            <a:endParaRPr lang="nb-NO" sz="1700" dirty="0"/>
          </a:p>
          <a:p>
            <a:pPr marL="0" indent="0">
              <a:buNone/>
            </a:pPr>
            <a:endParaRPr lang="nb-NO" sz="1700" dirty="0"/>
          </a:p>
          <a:p>
            <a:pPr marL="0" indent="0">
              <a:buNone/>
            </a:pPr>
            <a:r>
              <a:rPr lang="nb-NO" sz="1200" dirty="0"/>
              <a:t>*Vil i praksis bety totalt 4,5 dager i 30-års perioden med is – dvs. 3-4 timer per år i gjennomsnitt</a:t>
            </a:r>
          </a:p>
        </p:txBody>
      </p:sp>
      <p:sp>
        <p:nvSpPr>
          <p:cNvPr id="8" name="Oval 5">
            <a:extLst>
              <a:ext uri="{FF2B5EF4-FFF2-40B4-BE49-F238E27FC236}">
                <a16:creationId xmlns:a16="http://schemas.microsoft.com/office/drawing/2014/main" id="{464EE0FB-C250-4D3A-AF31-CA04C9529808}"/>
              </a:ext>
            </a:extLst>
          </p:cNvPr>
          <p:cNvSpPr/>
          <p:nvPr/>
        </p:nvSpPr>
        <p:spPr>
          <a:xfrm>
            <a:off x="11059742" y="2036991"/>
            <a:ext cx="385708" cy="34634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1</a:t>
            </a:r>
          </a:p>
        </p:txBody>
      </p:sp>
      <p:sp>
        <p:nvSpPr>
          <p:cNvPr id="9" name="Oval 6">
            <a:extLst>
              <a:ext uri="{FF2B5EF4-FFF2-40B4-BE49-F238E27FC236}">
                <a16:creationId xmlns:a16="http://schemas.microsoft.com/office/drawing/2014/main" id="{213DDB80-7807-4DE1-B72A-453D5DF4FC12}"/>
              </a:ext>
            </a:extLst>
          </p:cNvPr>
          <p:cNvSpPr/>
          <p:nvPr/>
        </p:nvSpPr>
        <p:spPr>
          <a:xfrm>
            <a:off x="11246139" y="4133442"/>
            <a:ext cx="385708" cy="34634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2</a:t>
            </a:r>
          </a:p>
        </p:txBody>
      </p:sp>
    </p:spTree>
    <p:extLst>
      <p:ext uri="{BB962C8B-B14F-4D97-AF65-F5344CB8AC3E}">
        <p14:creationId xmlns:p14="http://schemas.microsoft.com/office/powerpoint/2010/main" val="82826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617CDB-8A1B-5742-AB8F-839F26227489}"/>
              </a:ext>
            </a:extLst>
          </p:cNvPr>
          <p:cNvSpPr>
            <a:spLocks noGrp="1"/>
          </p:cNvSpPr>
          <p:nvPr>
            <p:ph type="title"/>
          </p:nvPr>
        </p:nvSpPr>
        <p:spPr/>
        <p:txBody>
          <a:bodyPr>
            <a:normAutofit/>
          </a:bodyPr>
          <a:lstStyle/>
          <a:p>
            <a:r>
              <a:rPr lang="nb-NO" dirty="0"/>
              <a:t>Rammene for petroleumsaktivitet i Barentshavet</a:t>
            </a:r>
          </a:p>
        </p:txBody>
      </p:sp>
      <p:sp>
        <p:nvSpPr>
          <p:cNvPr id="3" name="Plassholder for innhold 2">
            <a:extLst>
              <a:ext uri="{FF2B5EF4-FFF2-40B4-BE49-F238E27FC236}">
                <a16:creationId xmlns:a16="http://schemas.microsoft.com/office/drawing/2014/main" id="{B88A6068-9333-6048-8060-D50359F7FA66}"/>
              </a:ext>
            </a:extLst>
          </p:cNvPr>
          <p:cNvSpPr>
            <a:spLocks noGrp="1"/>
          </p:cNvSpPr>
          <p:nvPr>
            <p:ph idx="1"/>
          </p:nvPr>
        </p:nvSpPr>
        <p:spPr>
          <a:xfrm>
            <a:off x="838200" y="1825624"/>
            <a:ext cx="10515600" cy="4710347"/>
          </a:xfrm>
        </p:spPr>
        <p:txBody>
          <a:bodyPr>
            <a:normAutofit/>
          </a:bodyPr>
          <a:lstStyle/>
          <a:p>
            <a:pPr>
              <a:lnSpc>
                <a:spcPct val="150000"/>
              </a:lnSpc>
            </a:pPr>
            <a:endParaRPr lang="nb-NO" sz="1700" dirty="0"/>
          </a:p>
          <a:p>
            <a:pPr>
              <a:lnSpc>
                <a:spcPct val="150000"/>
              </a:lnSpc>
            </a:pPr>
            <a:r>
              <a:rPr lang="nb-NO" sz="1700" dirty="0"/>
              <a:t>Rammene for petroleumsaktivitet i Barentshavet ble lagt i forbindelse med åpningen av Barentshavet sørøst i 2013: Meld. St. 36 (2012–2013):  </a:t>
            </a:r>
            <a:r>
              <a:rPr lang="nb-NO" sz="1700" i="1" dirty="0"/>
              <a:t>“I områder nærmere enn 50 km fra den faktiske/ observerte iskanten vil det ikke være tillatt med leteboring i oljeførende lag i perioden 15. desember –15. juni” </a:t>
            </a:r>
          </a:p>
          <a:p>
            <a:pPr>
              <a:lnSpc>
                <a:spcPct val="150000"/>
              </a:lnSpc>
            </a:pPr>
            <a:endParaRPr lang="nb-NO" sz="1700" i="1" dirty="0"/>
          </a:p>
          <a:p>
            <a:pPr>
              <a:lnSpc>
                <a:spcPct val="150000"/>
              </a:lnSpc>
            </a:pPr>
            <a:r>
              <a:rPr lang="nb-NO" sz="1700" dirty="0" err="1"/>
              <a:t>Granavolden</a:t>
            </a:r>
            <a:r>
              <a:rPr lang="nb-NO" sz="1700" dirty="0"/>
              <a:t>-plattformen (17.1.2019):  </a:t>
            </a:r>
            <a:r>
              <a:rPr lang="nb-NO" sz="1700" i="1" dirty="0"/>
              <a:t>“Ikke åpne for petroleumsvirksomhet, eller </a:t>
            </a:r>
            <a:r>
              <a:rPr lang="nb-NO" sz="1700" i="1" dirty="0" err="1"/>
              <a:t>konsekvensutrede</a:t>
            </a:r>
            <a:r>
              <a:rPr lang="nb-NO" sz="1700" i="1" dirty="0"/>
              <a:t> i henhold til petroleumsloven, i havområdene utenfor Lofoten, Vesterålen og Senja i perioden 2017-2021, og ikke iverksette petroleumsvirksomhet ved Jan Mayen, iskanten, Skagerak eller på Mørefeltene”. </a:t>
            </a:r>
          </a:p>
          <a:p>
            <a:pPr marL="0" indent="0">
              <a:buNone/>
            </a:pPr>
            <a:endParaRPr lang="nb-NO" dirty="0"/>
          </a:p>
        </p:txBody>
      </p:sp>
    </p:spTree>
    <p:extLst>
      <p:ext uri="{BB962C8B-B14F-4D97-AF65-F5344CB8AC3E}">
        <p14:creationId xmlns:p14="http://schemas.microsoft.com/office/powerpoint/2010/main" val="1503282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31D09E-08D6-2F47-B048-A2A942CB013A}"/>
              </a:ext>
            </a:extLst>
          </p:cNvPr>
          <p:cNvSpPr>
            <a:spLocks noGrp="1"/>
          </p:cNvSpPr>
          <p:nvPr>
            <p:ph type="title"/>
          </p:nvPr>
        </p:nvSpPr>
        <p:spPr/>
        <p:txBody>
          <a:bodyPr>
            <a:normAutofit/>
          </a:bodyPr>
          <a:lstStyle/>
          <a:p>
            <a:r>
              <a:rPr lang="nb-NO" dirty="0"/>
              <a:t>Ingen operasjoner nærmere enn 50 km</a:t>
            </a:r>
          </a:p>
        </p:txBody>
      </p:sp>
      <p:sp>
        <p:nvSpPr>
          <p:cNvPr id="3" name="Plassholder for innhold 2">
            <a:extLst>
              <a:ext uri="{FF2B5EF4-FFF2-40B4-BE49-F238E27FC236}">
                <a16:creationId xmlns:a16="http://schemas.microsoft.com/office/drawing/2014/main" id="{635DB0D2-E507-9C48-9674-3CB31FF99E99}"/>
              </a:ext>
            </a:extLst>
          </p:cNvPr>
          <p:cNvSpPr>
            <a:spLocks noGrp="1"/>
          </p:cNvSpPr>
          <p:nvPr>
            <p:ph idx="1"/>
          </p:nvPr>
        </p:nvSpPr>
        <p:spPr>
          <a:xfrm>
            <a:off x="838200" y="1825625"/>
            <a:ext cx="5856798" cy="4351338"/>
          </a:xfrm>
        </p:spPr>
        <p:txBody>
          <a:bodyPr/>
          <a:lstStyle/>
          <a:p>
            <a:pPr>
              <a:lnSpc>
                <a:spcPct val="150000"/>
              </a:lnSpc>
            </a:pPr>
            <a:endParaRPr lang="nb-NO" sz="1700" dirty="0"/>
          </a:p>
          <a:p>
            <a:pPr>
              <a:lnSpc>
                <a:spcPct val="150000"/>
              </a:lnSpc>
            </a:pPr>
            <a:r>
              <a:rPr lang="nb-NO" sz="1700" dirty="0"/>
              <a:t>Industrien ber ikke om åpning av Barentshavet nord nå.</a:t>
            </a:r>
          </a:p>
          <a:p>
            <a:pPr>
              <a:lnSpc>
                <a:spcPct val="150000"/>
              </a:lnSpc>
            </a:pPr>
            <a:r>
              <a:rPr lang="nb-NO" sz="1700" dirty="0"/>
              <a:t>Regel om 50 km sikkerhetssone fra is praktiseres for leting i Barentshavet sør i dag.</a:t>
            </a:r>
          </a:p>
          <a:p>
            <a:pPr>
              <a:lnSpc>
                <a:spcPct val="150000"/>
              </a:lnSpc>
            </a:pPr>
            <a:r>
              <a:rPr lang="nb-NO" sz="1700" dirty="0"/>
              <a:t>Industrien legger til grunn at dette kan gjøres gjeldende også for produksjonsvirksomhet.</a:t>
            </a:r>
          </a:p>
        </p:txBody>
      </p:sp>
      <p:pic>
        <p:nvPicPr>
          <p:cNvPr id="6" name="Bilde 5">
            <a:extLst>
              <a:ext uri="{FF2B5EF4-FFF2-40B4-BE49-F238E27FC236}">
                <a16:creationId xmlns:a16="http://schemas.microsoft.com/office/drawing/2014/main" id="{2FFB9509-616D-9B45-B2D6-E0E017E9A59B}"/>
              </a:ext>
            </a:extLst>
          </p:cNvPr>
          <p:cNvPicPr>
            <a:picLocks noChangeAspect="1"/>
          </p:cNvPicPr>
          <p:nvPr/>
        </p:nvPicPr>
        <p:blipFill>
          <a:blip r:embed="rId2"/>
          <a:stretch>
            <a:fillRect/>
          </a:stretch>
        </p:blipFill>
        <p:spPr>
          <a:xfrm>
            <a:off x="7250906" y="0"/>
            <a:ext cx="4941094" cy="6858000"/>
          </a:xfrm>
          <a:prstGeom prst="rect">
            <a:avLst/>
          </a:prstGeom>
        </p:spPr>
      </p:pic>
      <p:pic>
        <p:nvPicPr>
          <p:cNvPr id="8" name="Bilde 7">
            <a:extLst>
              <a:ext uri="{FF2B5EF4-FFF2-40B4-BE49-F238E27FC236}">
                <a16:creationId xmlns:a16="http://schemas.microsoft.com/office/drawing/2014/main" id="{E19A9756-5082-7842-B1D6-CA0BF223F61B}"/>
              </a:ext>
            </a:extLst>
          </p:cNvPr>
          <p:cNvPicPr>
            <a:picLocks noChangeAspect="1"/>
          </p:cNvPicPr>
          <p:nvPr/>
        </p:nvPicPr>
        <p:blipFill>
          <a:blip r:embed="rId3"/>
          <a:stretch>
            <a:fillRect/>
          </a:stretch>
        </p:blipFill>
        <p:spPr>
          <a:xfrm>
            <a:off x="10742427" y="269440"/>
            <a:ext cx="1222744" cy="579919"/>
          </a:xfrm>
          <a:prstGeom prst="rect">
            <a:avLst/>
          </a:prstGeom>
        </p:spPr>
      </p:pic>
    </p:spTree>
    <p:extLst>
      <p:ext uri="{BB962C8B-B14F-4D97-AF65-F5344CB8AC3E}">
        <p14:creationId xmlns:p14="http://schemas.microsoft.com/office/powerpoint/2010/main" val="2534417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C1BA1820-7C53-43D8-BBDF-0F6E6F3D1004}"/>
              </a:ext>
            </a:extLst>
          </p:cNvPr>
          <p:cNvPicPr>
            <a:picLocks noChangeAspect="1"/>
          </p:cNvPicPr>
          <p:nvPr/>
        </p:nvPicPr>
        <p:blipFill>
          <a:blip r:embed="rId2"/>
          <a:stretch>
            <a:fillRect/>
          </a:stretch>
        </p:blipFill>
        <p:spPr>
          <a:xfrm>
            <a:off x="8091827" y="0"/>
            <a:ext cx="3969544" cy="6858000"/>
          </a:xfrm>
          <a:prstGeom prst="rect">
            <a:avLst/>
          </a:prstGeom>
        </p:spPr>
      </p:pic>
      <p:sp>
        <p:nvSpPr>
          <p:cNvPr id="2" name="Tittel 1">
            <a:extLst>
              <a:ext uri="{FF2B5EF4-FFF2-40B4-BE49-F238E27FC236}">
                <a16:creationId xmlns:a16="http://schemas.microsoft.com/office/drawing/2014/main" id="{A431D09E-08D6-2F47-B048-A2A942CB013A}"/>
              </a:ext>
            </a:extLst>
          </p:cNvPr>
          <p:cNvSpPr>
            <a:spLocks noGrp="1"/>
          </p:cNvSpPr>
          <p:nvPr>
            <p:ph type="title"/>
          </p:nvPr>
        </p:nvSpPr>
        <p:spPr/>
        <p:txBody>
          <a:bodyPr>
            <a:normAutofit/>
          </a:bodyPr>
          <a:lstStyle/>
          <a:p>
            <a:r>
              <a:rPr lang="nb-NO" dirty="0"/>
              <a:t>Barentshavet</a:t>
            </a:r>
          </a:p>
        </p:txBody>
      </p:sp>
      <p:sp>
        <p:nvSpPr>
          <p:cNvPr id="3" name="Plassholder for innhold 2">
            <a:extLst>
              <a:ext uri="{FF2B5EF4-FFF2-40B4-BE49-F238E27FC236}">
                <a16:creationId xmlns:a16="http://schemas.microsoft.com/office/drawing/2014/main" id="{635DB0D2-E507-9C48-9674-3CB31FF99E99}"/>
              </a:ext>
            </a:extLst>
          </p:cNvPr>
          <p:cNvSpPr>
            <a:spLocks noGrp="1"/>
          </p:cNvSpPr>
          <p:nvPr>
            <p:ph idx="1"/>
          </p:nvPr>
        </p:nvSpPr>
        <p:spPr>
          <a:xfrm>
            <a:off x="838200" y="1825625"/>
            <a:ext cx="5856798" cy="4351338"/>
          </a:xfrm>
        </p:spPr>
        <p:txBody>
          <a:bodyPr/>
          <a:lstStyle/>
          <a:p>
            <a:pPr>
              <a:lnSpc>
                <a:spcPct val="150000"/>
              </a:lnSpc>
            </a:pPr>
            <a:r>
              <a:rPr lang="nb-NO" sz="1700" dirty="0"/>
              <a:t>Teknologien og kompetansen til næringen gjør det mulig å operere sikkert og miljømessig forsvarlig i alle åpnede områder av Barentshavet </a:t>
            </a:r>
          </a:p>
          <a:p>
            <a:pPr marL="0" indent="0">
              <a:lnSpc>
                <a:spcPct val="150000"/>
              </a:lnSpc>
              <a:buNone/>
            </a:pPr>
            <a:endParaRPr lang="nb-NO" sz="1700" dirty="0"/>
          </a:p>
          <a:p>
            <a:pPr>
              <a:lnSpc>
                <a:spcPct val="150000"/>
              </a:lnSpc>
            </a:pPr>
            <a:r>
              <a:rPr lang="nb-NO" sz="1700" dirty="0"/>
              <a:t>Overvåkning av is kombinert med en operasjonsfilosofi som iverksetter nedstengning ved forekomst av is innenfor en gitt avstand, sikrer at en ivaretar sårbare økosystemkomponenter.</a:t>
            </a:r>
          </a:p>
        </p:txBody>
      </p:sp>
      <p:pic>
        <p:nvPicPr>
          <p:cNvPr id="8" name="Bilde 7">
            <a:extLst>
              <a:ext uri="{FF2B5EF4-FFF2-40B4-BE49-F238E27FC236}">
                <a16:creationId xmlns:a16="http://schemas.microsoft.com/office/drawing/2014/main" id="{E19A9756-5082-7842-B1D6-CA0BF223F61B}"/>
              </a:ext>
            </a:extLst>
          </p:cNvPr>
          <p:cNvPicPr>
            <a:picLocks noChangeAspect="1"/>
          </p:cNvPicPr>
          <p:nvPr/>
        </p:nvPicPr>
        <p:blipFill>
          <a:blip r:embed="rId3"/>
          <a:stretch>
            <a:fillRect/>
          </a:stretch>
        </p:blipFill>
        <p:spPr>
          <a:xfrm>
            <a:off x="10742427" y="269440"/>
            <a:ext cx="1222744" cy="579919"/>
          </a:xfrm>
          <a:prstGeom prst="rect">
            <a:avLst/>
          </a:prstGeom>
        </p:spPr>
      </p:pic>
      <p:pic>
        <p:nvPicPr>
          <p:cNvPr id="10" name="Grafikk 9">
            <a:extLst>
              <a:ext uri="{FF2B5EF4-FFF2-40B4-BE49-F238E27FC236}">
                <a16:creationId xmlns:a16="http://schemas.microsoft.com/office/drawing/2014/main" id="{0AFAE150-E665-4C00-86E4-7D1FFF8BA8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9565" y="185738"/>
            <a:ext cx="1448469" cy="813312"/>
          </a:xfrm>
          <a:prstGeom prst="rect">
            <a:avLst/>
          </a:prstGeom>
        </p:spPr>
      </p:pic>
    </p:spTree>
    <p:extLst>
      <p:ext uri="{BB962C8B-B14F-4D97-AF65-F5344CB8AC3E}">
        <p14:creationId xmlns:p14="http://schemas.microsoft.com/office/powerpoint/2010/main" val="278052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9698CA-3805-9A4D-AA2E-86E6D4639250}"/>
              </a:ext>
            </a:extLst>
          </p:cNvPr>
          <p:cNvSpPr>
            <a:spLocks noGrp="1"/>
          </p:cNvSpPr>
          <p:nvPr>
            <p:ph type="title"/>
          </p:nvPr>
        </p:nvSpPr>
        <p:spPr>
          <a:xfrm>
            <a:off x="648929" y="629266"/>
            <a:ext cx="6586491" cy="1676603"/>
          </a:xfrm>
        </p:spPr>
        <p:txBody>
          <a:bodyPr>
            <a:normAutofit/>
          </a:bodyPr>
          <a:lstStyle/>
          <a:p>
            <a:r>
              <a:rPr lang="nb-NO"/>
              <a:t>Forvaltningsplanen for Barentshavet og Lofoten</a:t>
            </a:r>
            <a:endParaRPr lang="nb-NO" dirty="0"/>
          </a:p>
        </p:txBody>
      </p:sp>
      <p:sp>
        <p:nvSpPr>
          <p:cNvPr id="3" name="Plassholder for innhold 2">
            <a:extLst>
              <a:ext uri="{FF2B5EF4-FFF2-40B4-BE49-F238E27FC236}">
                <a16:creationId xmlns:a16="http://schemas.microsoft.com/office/drawing/2014/main" id="{D05A52C4-375D-3949-8241-DB641A74AE13}"/>
              </a:ext>
            </a:extLst>
          </p:cNvPr>
          <p:cNvSpPr>
            <a:spLocks noGrp="1"/>
          </p:cNvSpPr>
          <p:nvPr>
            <p:ph idx="1"/>
          </p:nvPr>
        </p:nvSpPr>
        <p:spPr>
          <a:xfrm>
            <a:off x="648930" y="2438400"/>
            <a:ext cx="6586489" cy="3785419"/>
          </a:xfrm>
        </p:spPr>
        <p:txBody>
          <a:bodyPr>
            <a:normAutofit/>
          </a:bodyPr>
          <a:lstStyle/>
          <a:p>
            <a:pPr marL="0" indent="0">
              <a:buNone/>
            </a:pPr>
            <a:r>
              <a:rPr lang="nb-NO" sz="1900" i="1" dirty="0"/>
              <a:t>«Formålet er å legge til rette for verdiskaping gjennom bærekraftig bruk av ressurser og økosystemtjenester»</a:t>
            </a:r>
            <a:endParaRPr lang="nb-NO" sz="1900" dirty="0"/>
          </a:p>
          <a:p>
            <a:pPr marL="0" indent="0">
              <a:buNone/>
            </a:pPr>
            <a:endParaRPr lang="nb-NO" sz="1900" dirty="0"/>
          </a:p>
          <a:p>
            <a:r>
              <a:rPr lang="nb-NO" sz="1900" dirty="0"/>
              <a:t>Våren 2020 skal regjeringen revidere forvaltningsplanen for Barentshavet og Lofoten, og oppdatere planene for Norskehavet og Nordsjøen. Arbeidet baseres på fagrapporter og råd fra Faglig forum, ledet av Miljødirektoratet.</a:t>
            </a:r>
          </a:p>
          <a:p>
            <a:r>
              <a:rPr lang="nb-NO" sz="1900" dirty="0"/>
              <a:t>Planene utpeker særlig verdifulle og sårbare områder (SVO) og setter rammer for næringsvirksomhet. </a:t>
            </a:r>
          </a:p>
          <a:p>
            <a:r>
              <a:rPr lang="nb-NO" sz="1900" dirty="0"/>
              <a:t>Gjennom forvaltningsplanen vil myndighetene i 2020 legge avgjørende premisser for næring og verdiskaping i Barentshavet det neste tiåret.</a:t>
            </a:r>
          </a:p>
          <a:p>
            <a:pPr marL="0" indent="0">
              <a:buNone/>
            </a:pPr>
            <a:endParaRPr lang="nb-NO" sz="1900" dirty="0"/>
          </a:p>
        </p:txBody>
      </p:sp>
      <p:pic>
        <p:nvPicPr>
          <p:cNvPr id="1026" name="Picture 2" descr="https://tema.miljodirektoratet.no/FileCache/Global/Havforum/Forvaltningsplan_kart_havforum_NORSK_august-2015.jpg/width_918.jpg">
            <a:extLst>
              <a:ext uri="{FF2B5EF4-FFF2-40B4-BE49-F238E27FC236}">
                <a16:creationId xmlns:a16="http://schemas.microsoft.com/office/drawing/2014/main" id="{8201A978-8685-462D-9A38-8F21388D1F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73"/>
          <a:stretch/>
        </p:blipFill>
        <p:spPr bwMode="auto">
          <a:xfrm>
            <a:off x="7556408" y="10"/>
            <a:ext cx="463559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885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B395BB19-83C3-6E4B-80FD-A77DE36BF08F}"/>
              </a:ext>
            </a:extLst>
          </p:cNvPr>
          <p:cNvPicPr>
            <a:picLocks noChangeAspect="1"/>
          </p:cNvPicPr>
          <p:nvPr/>
        </p:nvPicPr>
        <p:blipFill>
          <a:blip r:embed="rId2"/>
          <a:stretch>
            <a:fillRect/>
          </a:stretch>
        </p:blipFill>
        <p:spPr>
          <a:xfrm>
            <a:off x="8285259" y="0"/>
            <a:ext cx="3893344" cy="6858000"/>
          </a:xfrm>
          <a:prstGeom prst="rect">
            <a:avLst/>
          </a:prstGeom>
        </p:spPr>
      </p:pic>
      <p:sp>
        <p:nvSpPr>
          <p:cNvPr id="2" name="Tittel 1">
            <a:extLst>
              <a:ext uri="{FF2B5EF4-FFF2-40B4-BE49-F238E27FC236}">
                <a16:creationId xmlns:a16="http://schemas.microsoft.com/office/drawing/2014/main" id="{A09698CA-3805-9A4D-AA2E-86E6D4639250}"/>
              </a:ext>
            </a:extLst>
          </p:cNvPr>
          <p:cNvSpPr>
            <a:spLocks noGrp="1"/>
          </p:cNvSpPr>
          <p:nvPr>
            <p:ph type="title"/>
          </p:nvPr>
        </p:nvSpPr>
        <p:spPr>
          <a:xfrm>
            <a:off x="838200" y="902202"/>
            <a:ext cx="7447059" cy="974305"/>
          </a:xfrm>
        </p:spPr>
        <p:txBody>
          <a:bodyPr/>
          <a:lstStyle/>
          <a:p>
            <a:r>
              <a:rPr lang="nb-NO" dirty="0"/>
              <a:t>Faglig forums konklusjoner: </a:t>
            </a:r>
            <a:r>
              <a:rPr lang="nb-NO" dirty="0">
                <a:latin typeface="+mn-lt"/>
              </a:rPr>
              <a:t>status i dag</a:t>
            </a:r>
          </a:p>
        </p:txBody>
      </p:sp>
      <p:sp>
        <p:nvSpPr>
          <p:cNvPr id="3" name="Plassholder for innhold 2">
            <a:extLst>
              <a:ext uri="{FF2B5EF4-FFF2-40B4-BE49-F238E27FC236}">
                <a16:creationId xmlns:a16="http://schemas.microsoft.com/office/drawing/2014/main" id="{D05A52C4-375D-3949-8241-DB641A74AE13}"/>
              </a:ext>
            </a:extLst>
          </p:cNvPr>
          <p:cNvSpPr>
            <a:spLocks noGrp="1"/>
          </p:cNvSpPr>
          <p:nvPr>
            <p:ph idx="1"/>
          </p:nvPr>
        </p:nvSpPr>
        <p:spPr>
          <a:xfrm>
            <a:off x="838199" y="1940118"/>
            <a:ext cx="6448125" cy="4675367"/>
          </a:xfrm>
        </p:spPr>
        <p:txBody>
          <a:bodyPr>
            <a:normAutofit/>
          </a:bodyPr>
          <a:lstStyle/>
          <a:p>
            <a:pPr lvl="1">
              <a:lnSpc>
                <a:spcPct val="150000"/>
              </a:lnSpc>
            </a:pPr>
            <a:r>
              <a:rPr lang="nb-NO" sz="1700" dirty="0">
                <a:latin typeface="+mj-lt"/>
              </a:rPr>
              <a:t>Største påvirkningsfaktor på økosystemet i Barentshavet er klimaendringer</a:t>
            </a:r>
          </a:p>
          <a:p>
            <a:pPr lvl="1">
              <a:lnSpc>
                <a:spcPct val="150000"/>
              </a:lnSpc>
            </a:pPr>
            <a:r>
              <a:rPr lang="nb-NO" sz="1700" dirty="0">
                <a:latin typeface="+mj-lt"/>
              </a:rPr>
              <a:t>Samlede konsekvenser fra annen menneskelig aktivitet er små</a:t>
            </a:r>
          </a:p>
          <a:p>
            <a:pPr lvl="1">
              <a:lnSpc>
                <a:spcPct val="150000"/>
              </a:lnSpc>
            </a:pPr>
            <a:r>
              <a:rPr lang="nb-NO" sz="1700" dirty="0">
                <a:latin typeface="+mj-lt"/>
              </a:rPr>
              <a:t>Påvirkning av utslipp fra petroleumsvirksomhet ved normal drift er ubetydelige</a:t>
            </a:r>
          </a:p>
          <a:p>
            <a:pPr lvl="1">
              <a:lnSpc>
                <a:spcPct val="150000"/>
              </a:lnSpc>
            </a:pPr>
            <a:r>
              <a:rPr lang="nb-NO" sz="1700" dirty="0">
                <a:latin typeface="+mj-lt"/>
              </a:rPr>
              <a:t>Fiskeri er i dag den sektoren som har størst påvirkning</a:t>
            </a:r>
          </a:p>
          <a:p>
            <a:pPr lvl="1">
              <a:lnSpc>
                <a:spcPct val="150000"/>
              </a:lnSpc>
            </a:pPr>
            <a:r>
              <a:rPr lang="nb-NO" sz="1700" dirty="0">
                <a:latin typeface="+mj-lt"/>
              </a:rPr>
              <a:t>Fiskebestandene i all hovedsak bærekraftig forvaltet</a:t>
            </a:r>
          </a:p>
          <a:p>
            <a:pPr lvl="1">
              <a:lnSpc>
                <a:spcPct val="150000"/>
              </a:lnSpc>
            </a:pPr>
            <a:r>
              <a:rPr lang="nb-NO" sz="1700" dirty="0">
                <a:latin typeface="+mj-lt"/>
              </a:rPr>
              <a:t>Påvirkning av utslipp fra skipstrafikk er ubetydelig</a:t>
            </a:r>
          </a:p>
          <a:p>
            <a:pPr lvl="1">
              <a:lnSpc>
                <a:spcPct val="150000"/>
              </a:lnSpc>
            </a:pPr>
            <a:r>
              <a:rPr lang="nb-NO" sz="1700" dirty="0">
                <a:latin typeface="+mj-lt"/>
              </a:rPr>
              <a:t>Det er i dag balanse mellom bærekraftig bruk og vern </a:t>
            </a:r>
          </a:p>
          <a:p>
            <a:pPr lvl="1">
              <a:lnSpc>
                <a:spcPct val="150000"/>
              </a:lnSpc>
            </a:pPr>
            <a:r>
              <a:rPr lang="nb-NO" sz="1700" dirty="0">
                <a:latin typeface="+mj-lt"/>
              </a:rPr>
              <a:t>Økosystemet er i god forfatning</a:t>
            </a:r>
          </a:p>
          <a:p>
            <a:pPr marL="0" indent="0">
              <a:buNone/>
            </a:pPr>
            <a:endParaRPr lang="nb-NO" dirty="0"/>
          </a:p>
        </p:txBody>
      </p:sp>
      <p:pic>
        <p:nvPicPr>
          <p:cNvPr id="6" name="Bilde 5">
            <a:extLst>
              <a:ext uri="{FF2B5EF4-FFF2-40B4-BE49-F238E27FC236}">
                <a16:creationId xmlns:a16="http://schemas.microsoft.com/office/drawing/2014/main" id="{9278AC28-85F0-7D4B-BC74-984E485025C4}"/>
              </a:ext>
            </a:extLst>
          </p:cNvPr>
          <p:cNvPicPr>
            <a:picLocks noChangeAspect="1"/>
          </p:cNvPicPr>
          <p:nvPr/>
        </p:nvPicPr>
        <p:blipFill>
          <a:blip r:embed="rId3"/>
          <a:stretch>
            <a:fillRect/>
          </a:stretch>
        </p:blipFill>
        <p:spPr>
          <a:xfrm>
            <a:off x="10742427" y="269440"/>
            <a:ext cx="1222744" cy="579919"/>
          </a:xfrm>
          <a:prstGeom prst="rect">
            <a:avLst/>
          </a:prstGeom>
        </p:spPr>
      </p:pic>
    </p:spTree>
    <p:extLst>
      <p:ext uri="{BB962C8B-B14F-4D97-AF65-F5344CB8AC3E}">
        <p14:creationId xmlns:p14="http://schemas.microsoft.com/office/powerpoint/2010/main" val="1931456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C8483481-4BAB-944F-B0CC-F13C64BF397E}"/>
              </a:ext>
            </a:extLst>
          </p:cNvPr>
          <p:cNvPicPr>
            <a:picLocks noChangeAspect="1"/>
          </p:cNvPicPr>
          <p:nvPr/>
        </p:nvPicPr>
        <p:blipFill>
          <a:blip r:embed="rId2"/>
          <a:stretch>
            <a:fillRect/>
          </a:stretch>
        </p:blipFill>
        <p:spPr>
          <a:xfrm>
            <a:off x="8301037" y="0"/>
            <a:ext cx="3890963" cy="6858000"/>
          </a:xfrm>
          <a:prstGeom prst="rect">
            <a:avLst/>
          </a:prstGeom>
        </p:spPr>
      </p:pic>
      <p:sp>
        <p:nvSpPr>
          <p:cNvPr id="3" name="Plassholder for innhold 2">
            <a:extLst>
              <a:ext uri="{FF2B5EF4-FFF2-40B4-BE49-F238E27FC236}">
                <a16:creationId xmlns:a16="http://schemas.microsoft.com/office/drawing/2014/main" id="{D05A52C4-375D-3949-8241-DB641A74AE13}"/>
              </a:ext>
            </a:extLst>
          </p:cNvPr>
          <p:cNvSpPr>
            <a:spLocks noGrp="1"/>
          </p:cNvSpPr>
          <p:nvPr>
            <p:ph idx="1"/>
          </p:nvPr>
        </p:nvSpPr>
        <p:spPr>
          <a:xfrm>
            <a:off x="838198" y="1979875"/>
            <a:ext cx="5984021" cy="4244796"/>
          </a:xfrm>
        </p:spPr>
        <p:txBody>
          <a:bodyPr>
            <a:normAutofit/>
          </a:bodyPr>
          <a:lstStyle/>
          <a:p>
            <a:pPr lvl="1">
              <a:lnSpc>
                <a:spcPct val="150000"/>
              </a:lnSpc>
            </a:pPr>
            <a:r>
              <a:rPr lang="nb-NO" sz="1700" dirty="0">
                <a:latin typeface="+mj-lt"/>
              </a:rPr>
              <a:t>Forventer økt påvirkning fra klimaendringer, havforsuring, og langtransportert forurensning </a:t>
            </a:r>
          </a:p>
          <a:p>
            <a:pPr lvl="1">
              <a:lnSpc>
                <a:spcPct val="150000"/>
              </a:lnSpc>
            </a:pPr>
            <a:r>
              <a:rPr lang="nb-NO" sz="1700" dirty="0">
                <a:latin typeface="+mj-lt"/>
              </a:rPr>
              <a:t>Forventer økt menneskelig aktivitet, spesielt innenfor skipstrafikk og petroleumsvirksomhet </a:t>
            </a:r>
          </a:p>
          <a:p>
            <a:pPr lvl="1">
              <a:lnSpc>
                <a:spcPct val="150000"/>
              </a:lnSpc>
            </a:pPr>
            <a:r>
              <a:rPr lang="nb-NO" sz="1700" dirty="0">
                <a:latin typeface="+mj-lt"/>
              </a:rPr>
              <a:t>Samlet påvirkning og tilhørende konsekvenser er forventet å øke, men usikkerheten rundt dette er stor</a:t>
            </a:r>
            <a:endParaRPr lang="nb-NO" dirty="0"/>
          </a:p>
        </p:txBody>
      </p:sp>
      <p:sp>
        <p:nvSpPr>
          <p:cNvPr id="5" name="Tittel 4">
            <a:extLst>
              <a:ext uri="{FF2B5EF4-FFF2-40B4-BE49-F238E27FC236}">
                <a16:creationId xmlns:a16="http://schemas.microsoft.com/office/drawing/2014/main" id="{F75C637E-139E-6E40-AE83-642EC5E25F67}"/>
              </a:ext>
            </a:extLst>
          </p:cNvPr>
          <p:cNvSpPr>
            <a:spLocks noGrp="1"/>
          </p:cNvSpPr>
          <p:nvPr>
            <p:ph type="title"/>
          </p:nvPr>
        </p:nvSpPr>
        <p:spPr/>
        <p:txBody>
          <a:bodyPr/>
          <a:lstStyle/>
          <a:p>
            <a:r>
              <a:rPr lang="nb-NO" dirty="0"/>
              <a:t>Faglig forums konklusjoner: </a:t>
            </a:r>
            <a:r>
              <a:rPr lang="nb-NO" dirty="0">
                <a:latin typeface="+mn-lt"/>
              </a:rPr>
              <a:t>fremtidsutsikter</a:t>
            </a:r>
          </a:p>
        </p:txBody>
      </p:sp>
      <p:pic>
        <p:nvPicPr>
          <p:cNvPr id="6" name="Bilde 5">
            <a:extLst>
              <a:ext uri="{FF2B5EF4-FFF2-40B4-BE49-F238E27FC236}">
                <a16:creationId xmlns:a16="http://schemas.microsoft.com/office/drawing/2014/main" id="{9957688B-5FDB-4445-855E-D65B79BCFA9E}"/>
              </a:ext>
            </a:extLst>
          </p:cNvPr>
          <p:cNvPicPr>
            <a:picLocks noChangeAspect="1"/>
          </p:cNvPicPr>
          <p:nvPr/>
        </p:nvPicPr>
        <p:blipFill>
          <a:blip r:embed="rId3"/>
          <a:stretch>
            <a:fillRect/>
          </a:stretch>
        </p:blipFill>
        <p:spPr>
          <a:xfrm>
            <a:off x="10742427" y="269440"/>
            <a:ext cx="1222744" cy="579919"/>
          </a:xfrm>
          <a:prstGeom prst="rect">
            <a:avLst/>
          </a:prstGeom>
        </p:spPr>
      </p:pic>
    </p:spTree>
    <p:extLst>
      <p:ext uri="{BB962C8B-B14F-4D97-AF65-F5344CB8AC3E}">
        <p14:creationId xmlns:p14="http://schemas.microsoft.com/office/powerpoint/2010/main" val="77488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18AF8485-1CFD-2D4F-9226-0F865E491867}"/>
              </a:ext>
            </a:extLst>
          </p:cNvPr>
          <p:cNvPicPr>
            <a:picLocks noChangeAspect="1"/>
          </p:cNvPicPr>
          <p:nvPr/>
        </p:nvPicPr>
        <p:blipFill>
          <a:blip r:embed="rId2"/>
          <a:stretch>
            <a:fillRect/>
          </a:stretch>
        </p:blipFill>
        <p:spPr>
          <a:xfrm>
            <a:off x="8512969" y="0"/>
            <a:ext cx="3679031" cy="6858000"/>
          </a:xfrm>
          <a:prstGeom prst="rect">
            <a:avLst/>
          </a:prstGeom>
        </p:spPr>
      </p:pic>
      <p:sp>
        <p:nvSpPr>
          <p:cNvPr id="2" name="Tittel 1">
            <a:extLst>
              <a:ext uri="{FF2B5EF4-FFF2-40B4-BE49-F238E27FC236}">
                <a16:creationId xmlns:a16="http://schemas.microsoft.com/office/drawing/2014/main" id="{38A66BCB-124E-FF42-AE33-A5DC20D96C52}"/>
              </a:ext>
            </a:extLst>
          </p:cNvPr>
          <p:cNvSpPr>
            <a:spLocks noGrp="1"/>
          </p:cNvSpPr>
          <p:nvPr>
            <p:ph type="title"/>
          </p:nvPr>
        </p:nvSpPr>
        <p:spPr/>
        <p:txBody>
          <a:bodyPr/>
          <a:lstStyle/>
          <a:p>
            <a:r>
              <a:rPr lang="nb-NO" dirty="0"/>
              <a:t>Verdiskaping og bærekraftig ressursutnyttelse</a:t>
            </a:r>
          </a:p>
        </p:txBody>
      </p:sp>
      <p:sp>
        <p:nvSpPr>
          <p:cNvPr id="3" name="Plassholder for innhold 2">
            <a:extLst>
              <a:ext uri="{FF2B5EF4-FFF2-40B4-BE49-F238E27FC236}">
                <a16:creationId xmlns:a16="http://schemas.microsoft.com/office/drawing/2014/main" id="{670C585F-52A5-0C4A-90C2-77B37A900693}"/>
              </a:ext>
            </a:extLst>
          </p:cNvPr>
          <p:cNvSpPr>
            <a:spLocks noGrp="1"/>
          </p:cNvSpPr>
          <p:nvPr>
            <p:ph idx="1"/>
          </p:nvPr>
        </p:nvSpPr>
        <p:spPr>
          <a:xfrm>
            <a:off x="838200" y="1690688"/>
            <a:ext cx="7136958" cy="973234"/>
          </a:xfrm>
        </p:spPr>
        <p:txBody>
          <a:bodyPr>
            <a:normAutofit/>
          </a:bodyPr>
          <a:lstStyle/>
          <a:p>
            <a:pPr marL="0" indent="0">
              <a:lnSpc>
                <a:spcPct val="150000"/>
              </a:lnSpc>
              <a:buNone/>
            </a:pPr>
            <a:r>
              <a:rPr lang="nb-NO" sz="1700" dirty="0"/>
              <a:t>SINTEF Nord har vist at det er et betydelig potensial for økt sysselsetting og verdiskaping i havnæringene i nord frem mot 2040:</a:t>
            </a:r>
            <a:endParaRPr lang="nb-NO" sz="1400" dirty="0"/>
          </a:p>
          <a:p>
            <a:endParaRPr lang="nb-NO" dirty="0"/>
          </a:p>
        </p:txBody>
      </p:sp>
      <p:graphicFrame>
        <p:nvGraphicFramePr>
          <p:cNvPr id="4" name="Diagram 3">
            <a:extLst>
              <a:ext uri="{FF2B5EF4-FFF2-40B4-BE49-F238E27FC236}">
                <a16:creationId xmlns:a16="http://schemas.microsoft.com/office/drawing/2014/main" id="{78BED437-6F57-6B41-876F-211E84A12A61}"/>
              </a:ext>
            </a:extLst>
          </p:cNvPr>
          <p:cNvGraphicFramePr>
            <a:graphicFrameLocks/>
          </p:cNvGraphicFramePr>
          <p:nvPr>
            <p:extLst>
              <p:ext uri="{D42A27DB-BD31-4B8C-83A1-F6EECF244321}">
                <p14:modId xmlns:p14="http://schemas.microsoft.com/office/powerpoint/2010/main" val="3344414619"/>
              </p:ext>
            </p:extLst>
          </p:nvPr>
        </p:nvGraphicFramePr>
        <p:xfrm>
          <a:off x="838200" y="2846802"/>
          <a:ext cx="6919762" cy="3303741"/>
        </p:xfrm>
        <a:graphic>
          <a:graphicData uri="http://schemas.openxmlformats.org/drawingml/2006/chart">
            <c:chart xmlns:c="http://schemas.openxmlformats.org/drawingml/2006/chart" xmlns:r="http://schemas.openxmlformats.org/officeDocument/2006/relationships" r:id="rId3"/>
          </a:graphicData>
        </a:graphic>
      </p:graphicFrame>
      <p:pic>
        <p:nvPicPr>
          <p:cNvPr id="7" name="Bilde 6">
            <a:extLst>
              <a:ext uri="{FF2B5EF4-FFF2-40B4-BE49-F238E27FC236}">
                <a16:creationId xmlns:a16="http://schemas.microsoft.com/office/drawing/2014/main" id="{205A3A06-C559-644E-9A60-15CC1B2C534B}"/>
              </a:ext>
            </a:extLst>
          </p:cNvPr>
          <p:cNvPicPr>
            <a:picLocks noChangeAspect="1"/>
          </p:cNvPicPr>
          <p:nvPr/>
        </p:nvPicPr>
        <p:blipFill>
          <a:blip r:embed="rId4"/>
          <a:stretch>
            <a:fillRect/>
          </a:stretch>
        </p:blipFill>
        <p:spPr>
          <a:xfrm>
            <a:off x="10742427" y="269440"/>
            <a:ext cx="1222744" cy="579919"/>
          </a:xfrm>
          <a:prstGeom prst="rect">
            <a:avLst/>
          </a:prstGeom>
        </p:spPr>
      </p:pic>
    </p:spTree>
    <p:extLst>
      <p:ext uri="{BB962C8B-B14F-4D97-AF65-F5344CB8AC3E}">
        <p14:creationId xmlns:p14="http://schemas.microsoft.com/office/powerpoint/2010/main" val="3733492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E0D65959-D27F-4248-8140-002016793720}"/>
              </a:ext>
            </a:extLst>
          </p:cNvPr>
          <p:cNvPicPr>
            <a:picLocks noChangeAspect="1"/>
          </p:cNvPicPr>
          <p:nvPr/>
        </p:nvPicPr>
        <p:blipFill>
          <a:blip r:embed="rId2"/>
          <a:stretch>
            <a:fillRect/>
          </a:stretch>
        </p:blipFill>
        <p:spPr>
          <a:xfrm>
            <a:off x="8165306" y="0"/>
            <a:ext cx="4026694" cy="6858000"/>
          </a:xfrm>
          <a:prstGeom prst="rect">
            <a:avLst/>
          </a:prstGeom>
        </p:spPr>
      </p:pic>
      <p:sp>
        <p:nvSpPr>
          <p:cNvPr id="2" name="Tittel 1">
            <a:extLst>
              <a:ext uri="{FF2B5EF4-FFF2-40B4-BE49-F238E27FC236}">
                <a16:creationId xmlns:a16="http://schemas.microsoft.com/office/drawing/2014/main" id="{986FF4C4-2859-5847-A4C0-7FBCCD83AF71}"/>
              </a:ext>
            </a:extLst>
          </p:cNvPr>
          <p:cNvSpPr>
            <a:spLocks noGrp="1"/>
          </p:cNvSpPr>
          <p:nvPr>
            <p:ph type="title"/>
          </p:nvPr>
        </p:nvSpPr>
        <p:spPr/>
        <p:txBody>
          <a:bodyPr>
            <a:normAutofit/>
          </a:bodyPr>
          <a:lstStyle/>
          <a:p>
            <a:r>
              <a:rPr lang="nb-NO" dirty="0"/>
              <a:t>SVO: Særlig verdifulle og sårbare områder </a:t>
            </a:r>
          </a:p>
        </p:txBody>
      </p:sp>
      <p:sp>
        <p:nvSpPr>
          <p:cNvPr id="3" name="Plassholder for innhold 2">
            <a:extLst>
              <a:ext uri="{FF2B5EF4-FFF2-40B4-BE49-F238E27FC236}">
                <a16:creationId xmlns:a16="http://schemas.microsoft.com/office/drawing/2014/main" id="{B70C7102-ED44-4848-82EC-9FC367CF50DB}"/>
              </a:ext>
            </a:extLst>
          </p:cNvPr>
          <p:cNvSpPr>
            <a:spLocks noGrp="1"/>
          </p:cNvSpPr>
          <p:nvPr>
            <p:ph idx="1"/>
          </p:nvPr>
        </p:nvSpPr>
        <p:spPr>
          <a:xfrm>
            <a:off x="838200" y="1825625"/>
            <a:ext cx="7102642" cy="4351338"/>
          </a:xfrm>
        </p:spPr>
        <p:txBody>
          <a:bodyPr>
            <a:normAutofit/>
          </a:bodyPr>
          <a:lstStyle/>
          <a:p>
            <a:pPr>
              <a:lnSpc>
                <a:spcPct val="150000"/>
              </a:lnSpc>
            </a:pPr>
            <a:r>
              <a:rPr lang="nb-NO" sz="1700" dirty="0" err="1"/>
              <a:t>SVOer</a:t>
            </a:r>
            <a:r>
              <a:rPr lang="nb-NO" sz="1700" dirty="0"/>
              <a:t> er områder som har vesentlig betydning for det biologiske mangfoldet </a:t>
            </a:r>
            <a:br>
              <a:rPr lang="nb-NO" sz="1700" dirty="0"/>
            </a:br>
            <a:r>
              <a:rPr lang="nb-NO" sz="1700" dirty="0"/>
              <a:t>og den biologiske produksjonen i havområdet. Dette kan dreie seg om gyteområder for fisk, koraller, eller beiteområder for sjøfugl.</a:t>
            </a:r>
          </a:p>
          <a:p>
            <a:pPr>
              <a:lnSpc>
                <a:spcPct val="150000"/>
              </a:lnSpc>
            </a:pPr>
            <a:r>
              <a:rPr lang="nb-NO" sz="1700" dirty="0"/>
              <a:t>SVO gir ikke direkte virkninger i form av begrensninger for næringsaktivitet, men signaliserer viktigheten av å vise særlig aktsomhet i disse områdene.</a:t>
            </a:r>
          </a:p>
          <a:p>
            <a:pPr>
              <a:lnSpc>
                <a:spcPct val="150000"/>
              </a:lnSpc>
            </a:pPr>
            <a:r>
              <a:rPr lang="nb-NO" sz="1700" dirty="0"/>
              <a:t>Den </a:t>
            </a:r>
            <a:r>
              <a:rPr lang="nb-NO" sz="1700" dirty="0" err="1"/>
              <a:t>SVOen</a:t>
            </a:r>
            <a:r>
              <a:rPr lang="nb-NO" sz="1700" dirty="0"/>
              <a:t> som det er knyttet mest oppmerksomhet rundt, er iskantsonen. Den er grunnlag for et rikt økosystem, og er i konstant bevegelse gjennom de nordlige delene av Barentshavet.</a:t>
            </a:r>
          </a:p>
          <a:p>
            <a:pPr marL="0" indent="0">
              <a:buNone/>
            </a:pPr>
            <a:endParaRPr lang="nb-NO" dirty="0"/>
          </a:p>
        </p:txBody>
      </p:sp>
      <p:pic>
        <p:nvPicPr>
          <p:cNvPr id="7" name="Bilde 6">
            <a:extLst>
              <a:ext uri="{FF2B5EF4-FFF2-40B4-BE49-F238E27FC236}">
                <a16:creationId xmlns:a16="http://schemas.microsoft.com/office/drawing/2014/main" id="{4081FC77-0D50-E747-9336-0F13C7F9AFFA}"/>
              </a:ext>
            </a:extLst>
          </p:cNvPr>
          <p:cNvPicPr>
            <a:picLocks noChangeAspect="1"/>
          </p:cNvPicPr>
          <p:nvPr/>
        </p:nvPicPr>
        <p:blipFill>
          <a:blip r:embed="rId3"/>
          <a:stretch>
            <a:fillRect/>
          </a:stretch>
        </p:blipFill>
        <p:spPr>
          <a:xfrm>
            <a:off x="10742427" y="269440"/>
            <a:ext cx="1222744" cy="579919"/>
          </a:xfrm>
          <a:prstGeom prst="rect">
            <a:avLst/>
          </a:prstGeom>
        </p:spPr>
      </p:pic>
    </p:spTree>
    <p:extLst>
      <p:ext uri="{BB962C8B-B14F-4D97-AF65-F5344CB8AC3E}">
        <p14:creationId xmlns:p14="http://schemas.microsoft.com/office/powerpoint/2010/main" val="3413841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80AC00-88AC-7F45-837B-B8EFB8AEA8C0}"/>
              </a:ext>
            </a:extLst>
          </p:cNvPr>
          <p:cNvSpPr>
            <a:spLocks noGrp="1"/>
          </p:cNvSpPr>
          <p:nvPr>
            <p:ph type="title"/>
          </p:nvPr>
        </p:nvSpPr>
        <p:spPr/>
        <p:txBody>
          <a:bodyPr>
            <a:normAutofit/>
          </a:bodyPr>
          <a:lstStyle/>
          <a:p>
            <a:r>
              <a:rPr lang="nb-NO" dirty="0"/>
              <a:t>Begreper knyttet til SVO iskantsonen</a:t>
            </a:r>
          </a:p>
        </p:txBody>
      </p:sp>
      <p:sp>
        <p:nvSpPr>
          <p:cNvPr id="3" name="Plassholder for innhold 2">
            <a:extLst>
              <a:ext uri="{FF2B5EF4-FFF2-40B4-BE49-F238E27FC236}">
                <a16:creationId xmlns:a16="http://schemas.microsoft.com/office/drawing/2014/main" id="{C2FBA730-E091-684C-AC41-1A2E1620D9B6}"/>
              </a:ext>
            </a:extLst>
          </p:cNvPr>
          <p:cNvSpPr>
            <a:spLocks noGrp="1"/>
          </p:cNvSpPr>
          <p:nvPr>
            <p:ph idx="1"/>
          </p:nvPr>
        </p:nvSpPr>
        <p:spPr>
          <a:xfrm>
            <a:off x="3131468" y="2429661"/>
            <a:ext cx="6182802" cy="910700"/>
          </a:xfrm>
        </p:spPr>
        <p:txBody>
          <a:bodyPr/>
          <a:lstStyle/>
          <a:p>
            <a:pPr marL="0" indent="0">
              <a:lnSpc>
                <a:spcPct val="150000"/>
              </a:lnSpc>
              <a:buNone/>
            </a:pPr>
            <a:r>
              <a:rPr lang="nb-NO" sz="1700" dirty="0">
                <a:latin typeface="+mn-lt"/>
              </a:rPr>
              <a:t>Iskantsonen</a:t>
            </a:r>
            <a:br>
              <a:rPr lang="nb-NO" sz="1700" dirty="0"/>
            </a:br>
            <a:r>
              <a:rPr lang="nb-NO" sz="1700" dirty="0"/>
              <a:t>Overgangen mellom isfritt og isdekket hav (15-80% is på overflaten)</a:t>
            </a:r>
          </a:p>
        </p:txBody>
      </p:sp>
      <p:pic>
        <p:nvPicPr>
          <p:cNvPr id="6" name="Grafikk 5">
            <a:extLst>
              <a:ext uri="{FF2B5EF4-FFF2-40B4-BE49-F238E27FC236}">
                <a16:creationId xmlns:a16="http://schemas.microsoft.com/office/drawing/2014/main" id="{E4CCF643-D310-064C-92A5-3D9842EFBD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29565" y="185738"/>
            <a:ext cx="1448469" cy="813312"/>
          </a:xfrm>
          <a:prstGeom prst="rect">
            <a:avLst/>
          </a:prstGeom>
        </p:spPr>
      </p:pic>
      <p:sp>
        <p:nvSpPr>
          <p:cNvPr id="7" name="Plassholder for innhold 2">
            <a:extLst>
              <a:ext uri="{FF2B5EF4-FFF2-40B4-BE49-F238E27FC236}">
                <a16:creationId xmlns:a16="http://schemas.microsoft.com/office/drawing/2014/main" id="{36283104-EC66-6848-9DAD-BDF631EA3809}"/>
              </a:ext>
            </a:extLst>
          </p:cNvPr>
          <p:cNvSpPr txBox="1">
            <a:spLocks/>
          </p:cNvSpPr>
          <p:nvPr/>
        </p:nvSpPr>
        <p:spPr>
          <a:xfrm>
            <a:off x="3131468" y="3986696"/>
            <a:ext cx="6182802" cy="1406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nb-NO" sz="1700" dirty="0" err="1">
                <a:latin typeface="+mn-lt"/>
              </a:rPr>
              <a:t>Isfrekvens</a:t>
            </a:r>
            <a:br>
              <a:rPr lang="nb-NO" sz="1700" dirty="0"/>
            </a:br>
            <a:r>
              <a:rPr lang="nb-NO" sz="1700" dirty="0"/>
              <a:t>Hvor sannsynlig det er at iskantsonen vil befinne seg i et bestemt</a:t>
            </a:r>
            <a:br>
              <a:rPr lang="nb-NO" sz="1700" dirty="0"/>
            </a:br>
            <a:r>
              <a:rPr lang="nb-NO" sz="1700" dirty="0"/>
              <a:t>område i en gitt måned (prosentvise dager i april de siste tretti år)</a:t>
            </a:r>
          </a:p>
        </p:txBody>
      </p:sp>
      <p:pic>
        <p:nvPicPr>
          <p:cNvPr id="9" name="Bilde 8">
            <a:extLst>
              <a:ext uri="{FF2B5EF4-FFF2-40B4-BE49-F238E27FC236}">
                <a16:creationId xmlns:a16="http://schemas.microsoft.com/office/drawing/2014/main" id="{5C050F1C-3AEC-5649-A029-91FAEB120A87}"/>
              </a:ext>
            </a:extLst>
          </p:cNvPr>
          <p:cNvPicPr>
            <a:picLocks noChangeAspect="1"/>
          </p:cNvPicPr>
          <p:nvPr/>
        </p:nvPicPr>
        <p:blipFill>
          <a:blip r:embed="rId4"/>
          <a:stretch>
            <a:fillRect/>
          </a:stretch>
        </p:blipFill>
        <p:spPr>
          <a:xfrm>
            <a:off x="1457278" y="2200469"/>
            <a:ext cx="1307841" cy="1307841"/>
          </a:xfrm>
          <a:prstGeom prst="rect">
            <a:avLst/>
          </a:prstGeom>
        </p:spPr>
      </p:pic>
      <p:pic>
        <p:nvPicPr>
          <p:cNvPr id="11" name="Bilde 10">
            <a:extLst>
              <a:ext uri="{FF2B5EF4-FFF2-40B4-BE49-F238E27FC236}">
                <a16:creationId xmlns:a16="http://schemas.microsoft.com/office/drawing/2014/main" id="{F5E7BD26-19CE-E24A-9ADA-DCEC66B5656C}"/>
              </a:ext>
            </a:extLst>
          </p:cNvPr>
          <p:cNvPicPr>
            <a:picLocks noChangeAspect="1"/>
          </p:cNvPicPr>
          <p:nvPr/>
        </p:nvPicPr>
        <p:blipFill>
          <a:blip r:embed="rId5"/>
          <a:stretch>
            <a:fillRect/>
          </a:stretch>
        </p:blipFill>
        <p:spPr>
          <a:xfrm>
            <a:off x="1457278" y="3958704"/>
            <a:ext cx="1306286" cy="1306286"/>
          </a:xfrm>
          <a:prstGeom prst="rect">
            <a:avLst/>
          </a:prstGeom>
        </p:spPr>
      </p:pic>
    </p:spTree>
    <p:extLst>
      <p:ext uri="{BB962C8B-B14F-4D97-AF65-F5344CB8AC3E}">
        <p14:creationId xmlns:p14="http://schemas.microsoft.com/office/powerpoint/2010/main" val="2838243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BD16A8-FDFF-AB4A-A943-F1E9F52724F5}"/>
              </a:ext>
            </a:extLst>
          </p:cNvPr>
          <p:cNvSpPr>
            <a:spLocks noGrp="1"/>
          </p:cNvSpPr>
          <p:nvPr>
            <p:ph type="title"/>
          </p:nvPr>
        </p:nvSpPr>
        <p:spPr/>
        <p:txBody>
          <a:bodyPr>
            <a:normAutofit/>
          </a:bodyPr>
          <a:lstStyle/>
          <a:p>
            <a:r>
              <a:rPr lang="nb-NO" dirty="0"/>
              <a:t>Iskant SVO </a:t>
            </a:r>
          </a:p>
        </p:txBody>
      </p:sp>
      <p:sp>
        <p:nvSpPr>
          <p:cNvPr id="3" name="Plassholder for innhold 2">
            <a:extLst>
              <a:ext uri="{FF2B5EF4-FFF2-40B4-BE49-F238E27FC236}">
                <a16:creationId xmlns:a16="http://schemas.microsoft.com/office/drawing/2014/main" id="{8FD238BD-BE37-2B47-BA0C-B014A2E77FF7}"/>
              </a:ext>
            </a:extLst>
          </p:cNvPr>
          <p:cNvSpPr>
            <a:spLocks noGrp="1"/>
          </p:cNvSpPr>
          <p:nvPr>
            <p:ph idx="1"/>
          </p:nvPr>
        </p:nvSpPr>
        <p:spPr>
          <a:xfrm>
            <a:off x="838200" y="1825625"/>
            <a:ext cx="9546203" cy="4351338"/>
          </a:xfrm>
        </p:spPr>
        <p:txBody>
          <a:bodyPr>
            <a:normAutofit fontScale="92500" lnSpcReduction="10000"/>
          </a:bodyPr>
          <a:lstStyle/>
          <a:p>
            <a:pPr>
              <a:lnSpc>
                <a:spcPct val="150000"/>
              </a:lnSpc>
            </a:pPr>
            <a:r>
              <a:rPr lang="nb-NO" sz="1700" dirty="0"/>
              <a:t>I tidligere stortingsmeldinger er iskanten definert som et særlig verdifullt og sårbart område som omfatter de havområdene der iskanten vanligvis vil befinne seg gjennom året når den beveger seg fram og tilbake mellom sitt årlige maksimum og minimum.</a:t>
            </a:r>
          </a:p>
          <a:p>
            <a:pPr>
              <a:lnSpc>
                <a:spcPct val="150000"/>
              </a:lnSpc>
            </a:pPr>
            <a:r>
              <a:rPr lang="nb-NO" sz="1700" dirty="0"/>
              <a:t>Avgrensningen av iskanten som et særlig verdifullt og sårbart område er i dag satt der det forekommer havis </a:t>
            </a:r>
            <a:br>
              <a:rPr lang="nb-NO" sz="1700" dirty="0"/>
            </a:br>
            <a:r>
              <a:rPr lang="nb-NO" sz="1700" dirty="0"/>
              <a:t>30 prosent av dagene i april måned (30 prosent </a:t>
            </a:r>
            <a:r>
              <a:rPr lang="nb-NO" sz="1700" dirty="0" err="1"/>
              <a:t>isfrekvens</a:t>
            </a:r>
            <a:r>
              <a:rPr lang="nb-NO" sz="1700" dirty="0"/>
              <a:t>) basert på en tidsserie med satellittobservasjon av isutbredelse for perioden 1967-1989. </a:t>
            </a:r>
          </a:p>
          <a:p>
            <a:pPr>
              <a:lnSpc>
                <a:spcPct val="150000"/>
              </a:lnSpc>
            </a:pPr>
            <a:r>
              <a:rPr lang="nb-NO" sz="1700" dirty="0"/>
              <a:t>Det faglige grunnlaget viser at hele iskantsonen og områdene som influeres av denne, alltid vil være viktig for flere arter og/eller biologiske prosesser uavhengig av årstid.</a:t>
            </a:r>
          </a:p>
          <a:p>
            <a:pPr>
              <a:lnSpc>
                <a:spcPct val="150000"/>
              </a:lnSpc>
            </a:pPr>
            <a:r>
              <a:rPr lang="nb-NO" sz="1700" dirty="0"/>
              <a:t>Dagens operasjonelle begrensning for leteboring i Barentshavet sør: (sør er åpnet for petroleumsvirksomhet)</a:t>
            </a:r>
            <a:br>
              <a:rPr lang="nb-NO" sz="1700" dirty="0"/>
            </a:br>
            <a:r>
              <a:rPr lang="nb-NO" sz="1700" i="1" dirty="0"/>
              <a:t>I områder nærmere enn 50 km fra den observerte iskanten (40% isdekke) vil det ikke være tillatt med leteboring i oljeførende lag i perioden 15. desember – 15. juni.</a:t>
            </a:r>
          </a:p>
          <a:p>
            <a:pPr marL="0" indent="0">
              <a:buNone/>
            </a:pPr>
            <a:endParaRPr lang="nb-NO" dirty="0"/>
          </a:p>
        </p:txBody>
      </p:sp>
    </p:spTree>
    <p:extLst>
      <p:ext uri="{BB962C8B-B14F-4D97-AF65-F5344CB8AC3E}">
        <p14:creationId xmlns:p14="http://schemas.microsoft.com/office/powerpoint/2010/main" val="195627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702BF3-0036-584F-BB9D-26E07E10B2F0}"/>
              </a:ext>
            </a:extLst>
          </p:cNvPr>
          <p:cNvSpPr>
            <a:spLocks noGrp="1"/>
          </p:cNvSpPr>
          <p:nvPr>
            <p:ph type="title"/>
          </p:nvPr>
        </p:nvSpPr>
        <p:spPr/>
        <p:txBody>
          <a:bodyPr>
            <a:normAutofit/>
          </a:bodyPr>
          <a:lstStyle/>
          <a:p>
            <a:r>
              <a:rPr lang="nb-NO" dirty="0"/>
              <a:t>Iskantsonen er dynamisk</a:t>
            </a:r>
          </a:p>
        </p:txBody>
      </p:sp>
      <p:sp>
        <p:nvSpPr>
          <p:cNvPr id="3" name="Plassholder for innhold 2">
            <a:extLst>
              <a:ext uri="{FF2B5EF4-FFF2-40B4-BE49-F238E27FC236}">
                <a16:creationId xmlns:a16="http://schemas.microsoft.com/office/drawing/2014/main" id="{69CFBB53-E53A-CD45-B0EE-014B22A417B0}"/>
              </a:ext>
            </a:extLst>
          </p:cNvPr>
          <p:cNvSpPr>
            <a:spLocks noGrp="1"/>
          </p:cNvSpPr>
          <p:nvPr>
            <p:ph idx="1"/>
          </p:nvPr>
        </p:nvSpPr>
        <p:spPr>
          <a:xfrm>
            <a:off x="838201" y="1825624"/>
            <a:ext cx="5687646" cy="5032376"/>
          </a:xfrm>
        </p:spPr>
        <p:txBody>
          <a:bodyPr>
            <a:normAutofit fontScale="85000" lnSpcReduction="10000"/>
          </a:bodyPr>
          <a:lstStyle/>
          <a:p>
            <a:pPr>
              <a:lnSpc>
                <a:spcPct val="160000"/>
              </a:lnSpc>
            </a:pPr>
            <a:r>
              <a:rPr lang="nb-NO" sz="1800" dirty="0"/>
              <a:t>Iskantsonen er et dynamisk system som observeres, måles og varsles.  SVO iskant bør derfor defineres som en dynamisk iskantsone.</a:t>
            </a:r>
          </a:p>
          <a:p>
            <a:pPr>
              <a:lnSpc>
                <a:spcPct val="160000"/>
              </a:lnSpc>
            </a:pPr>
            <a:r>
              <a:rPr lang="nb-NO" sz="1800" dirty="0"/>
              <a:t>Sonen vil støttes opp av et rammeverk for regulering av operasjonell virksomhet slik at sårbare ressurser er ivaretatt til enhver tid.</a:t>
            </a:r>
          </a:p>
          <a:p>
            <a:pPr>
              <a:lnSpc>
                <a:spcPct val="160000"/>
              </a:lnSpc>
            </a:pPr>
            <a:r>
              <a:rPr lang="nb-NO" sz="1800" dirty="0"/>
              <a:t>Dagens operasjonelle begrensninger er knyttet til 50 km avstand fra observert iskant (40% is).</a:t>
            </a:r>
          </a:p>
          <a:p>
            <a:pPr>
              <a:lnSpc>
                <a:spcPct val="160000"/>
              </a:lnSpc>
            </a:pPr>
            <a:r>
              <a:rPr lang="nb-NO" sz="1800" dirty="0"/>
              <a:t>For å ta høyde for sårbarhet i hele iskantsonen, forslås det at ny operasjonell begrensning settes til 50 km fra målbar iskant (15% is). </a:t>
            </a:r>
            <a:br>
              <a:rPr lang="nb-NO" sz="1800" dirty="0"/>
            </a:br>
            <a:endParaRPr lang="nb-NO" sz="1800" dirty="0"/>
          </a:p>
          <a:p>
            <a:pPr>
              <a:lnSpc>
                <a:spcPct val="160000"/>
              </a:lnSpc>
            </a:pPr>
            <a:r>
              <a:rPr lang="nb-NO" sz="1500" dirty="0"/>
              <a:t>Merk: Dette betyr ikke åpning av Barentshavet Nord. Krever en egen åpningsprosess med konsekvensutredning m.m. Industrien har ikke krevd dette nå. </a:t>
            </a:r>
          </a:p>
          <a:p>
            <a:pPr marL="0" indent="0">
              <a:buNone/>
            </a:pPr>
            <a:endParaRPr lang="nb-NO" dirty="0"/>
          </a:p>
        </p:txBody>
      </p:sp>
      <p:pic>
        <p:nvPicPr>
          <p:cNvPr id="4" name="Picture 2" descr="https://cryo.met.no/sites/cryo.met.no/files/latest/general_latest.png">
            <a:extLst>
              <a:ext uri="{FF2B5EF4-FFF2-40B4-BE49-F238E27FC236}">
                <a16:creationId xmlns:a16="http://schemas.microsoft.com/office/drawing/2014/main" id="{E777ED82-D2C9-A54E-8761-9EBF1ED56EB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83" t="5622" r="3996" b="5767"/>
          <a:stretch/>
        </p:blipFill>
        <p:spPr bwMode="auto">
          <a:xfrm>
            <a:off x="6702948" y="1924170"/>
            <a:ext cx="5051675" cy="344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14862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48269BED2E0E4CAA1F646C7B454628" ma:contentTypeVersion="11" ma:contentTypeDescription="Create a new document." ma:contentTypeScope="" ma:versionID="5f1673f4817f801af0dadc2a750196ac">
  <xsd:schema xmlns:xsd="http://www.w3.org/2001/XMLSchema" xmlns:xs="http://www.w3.org/2001/XMLSchema" xmlns:p="http://schemas.microsoft.com/office/2006/metadata/properties" xmlns:ns3="a7bb5ba3-fa42-4939-9409-cc144fb361d1" xmlns:ns4="e6052d70-a2d8-49c3-a59a-854731b3d0f0" targetNamespace="http://schemas.microsoft.com/office/2006/metadata/properties" ma:root="true" ma:fieldsID="057f1afa8b9b2ddcae897d64d79864bb" ns3:_="" ns4:_="">
    <xsd:import namespace="a7bb5ba3-fa42-4939-9409-cc144fb361d1"/>
    <xsd:import namespace="e6052d70-a2d8-49c3-a59a-854731b3d0f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bb5ba3-fa42-4939-9409-cc144fb361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052d70-a2d8-49c3-a59a-854731b3d0f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0CC018-4C60-4C60-903B-B2ADE3691EFC}">
  <ds:schemaRefs>
    <ds:schemaRef ds:uri="http://purl.org/dc/terms/"/>
    <ds:schemaRef ds:uri="http://schemas.microsoft.com/office/2006/documentManagement/types"/>
    <ds:schemaRef ds:uri="http://schemas.microsoft.com/office/2006/metadata/properties"/>
    <ds:schemaRef ds:uri="http://purl.org/dc/elements/1.1/"/>
    <ds:schemaRef ds:uri="a7bb5ba3-fa42-4939-9409-cc144fb361d1"/>
    <ds:schemaRef ds:uri="e6052d70-a2d8-49c3-a59a-854731b3d0f0"/>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B5C2D8D-0E3F-449A-85C2-E5D495DA2B77}">
  <ds:schemaRefs>
    <ds:schemaRef ds:uri="http://schemas.microsoft.com/sharepoint/v3/contenttype/forms"/>
  </ds:schemaRefs>
</ds:datastoreItem>
</file>

<file path=customXml/itemProps3.xml><?xml version="1.0" encoding="utf-8"?>
<ds:datastoreItem xmlns:ds="http://schemas.openxmlformats.org/officeDocument/2006/customXml" ds:itemID="{4A0ECFFE-7F4C-4E63-9847-C5A762034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bb5ba3-fa42-4939-9409-cc144fb361d1"/>
    <ds:schemaRef ds:uri="e6052d70-a2d8-49c3-a59a-854731b3d0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TotalTime>
  <Words>483</Words>
  <Application>Microsoft Office PowerPoint</Application>
  <PresentationFormat>Widescreen</PresentationFormat>
  <Paragraphs>69</Paragraphs>
  <Slides>13</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13</vt:i4>
      </vt:variant>
    </vt:vector>
  </HeadingPairs>
  <TitlesOfParts>
    <vt:vector size="17" baseType="lpstr">
      <vt:lpstr>Arial</vt:lpstr>
      <vt:lpstr>Calibri</vt:lpstr>
      <vt:lpstr>Calibri Light</vt:lpstr>
      <vt:lpstr>Office-tema</vt:lpstr>
      <vt:lpstr>Forvaltningsplanen for </vt:lpstr>
      <vt:lpstr>Forvaltningsplanen for Barentshavet og Lofoten</vt:lpstr>
      <vt:lpstr>Faglig forums konklusjoner: status i dag</vt:lpstr>
      <vt:lpstr>Faglig forums konklusjoner: fremtidsutsikter</vt:lpstr>
      <vt:lpstr>Verdiskaping og bærekraftig ressursutnyttelse</vt:lpstr>
      <vt:lpstr>SVO: Særlig verdifulle og sårbare områder </vt:lpstr>
      <vt:lpstr>Begreper knyttet til SVO iskantsonen</vt:lpstr>
      <vt:lpstr>Iskant SVO </vt:lpstr>
      <vt:lpstr>Iskantsonen er dynamisk</vt:lpstr>
      <vt:lpstr>Iskantsonen – en beskrivelse, tre forslag</vt:lpstr>
      <vt:lpstr>Rammene for petroleumsaktivitet i Barentshavet</vt:lpstr>
      <vt:lpstr>Ingen operasjoner nærmere enn 50 km</vt:lpstr>
      <vt:lpstr>Barentshavet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Forvaltningsplanen for</dc:title>
  <dc:creator>Roger Pedersen</dc:creator>
  <cp:lastModifiedBy>William Johnsen</cp:lastModifiedBy>
  <cp:revision>9</cp:revision>
  <dcterms:created xsi:type="dcterms:W3CDTF">2019-11-22T08:24:08Z</dcterms:created>
  <dcterms:modified xsi:type="dcterms:W3CDTF">2020-01-29T12:21:26Z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0x0101007048269BED2E0E4CAA1F646C7B454628</vt:lpwstr>
  </property>
</Properties>
</file>