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25"/>
  </p:notesMasterIdLst>
  <p:sldIdLst>
    <p:sldId id="271" r:id="rId6"/>
    <p:sldId id="256" r:id="rId7"/>
    <p:sldId id="273" r:id="rId8"/>
    <p:sldId id="272" r:id="rId9"/>
    <p:sldId id="274" r:id="rId10"/>
    <p:sldId id="275" r:id="rId11"/>
    <p:sldId id="276" r:id="rId12"/>
    <p:sldId id="277" r:id="rId13"/>
    <p:sldId id="267" r:id="rId14"/>
    <p:sldId id="280" r:id="rId15"/>
    <p:sldId id="258" r:id="rId16"/>
    <p:sldId id="279" r:id="rId17"/>
    <p:sldId id="281" r:id="rId18"/>
    <p:sldId id="282" r:id="rId19"/>
    <p:sldId id="283" r:id="rId20"/>
    <p:sldId id="284" r:id="rId21"/>
    <p:sldId id="285" r:id="rId22"/>
    <p:sldId id="286" r:id="rId23"/>
    <p:sldId id="287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ys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ys stil 3 – uthevi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07D06-2206-41B1-8CCB-BC2E7AC8F571}" type="datetimeFigureOut">
              <a:rPr lang="nb-NO" smtClean="0"/>
              <a:t>17.04.2020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A21D7-94E7-49FA-ADEC-4221F8D3A6B5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9008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Investeringsnivået tar utgangspunkt i hovedscenario for oljepris. </a:t>
            </a:r>
          </a:p>
          <a:p>
            <a:pPr marL="171450" indent="-171450">
              <a:buFontTx/>
              <a:buChar char="-"/>
            </a:pPr>
            <a:r>
              <a:rPr lang="nb-NO" dirty="0"/>
              <a:t>Målt i norske kroner.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sz="1200" dirty="0"/>
              <a:t>*CAPEX includes upstream facility capex, well capex as well as capex for infrastructure owned by licenses (abondonment cost and land facilities are not included) Source: Rystand Energy research and analysis </a:t>
            </a:r>
          </a:p>
          <a:p>
            <a:pPr marL="171450" indent="-171450">
              <a:buFontTx/>
              <a:buChar char="-"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A21D7-94E7-49FA-ADEC-4221F8D3A6B5}" type="slidenum">
              <a:rPr lang="nb-NO" smtClean="0"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06208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Dersom vi legger til grunn at nytt investeringsnivå i 2020 blir 130,9 mrd. NOK vil fallet krone for krone variere avhengig av "pre-korona" anslag</a:t>
            </a:r>
          </a:p>
          <a:p>
            <a:endParaRPr lang="nb-NO" dirty="0"/>
          </a:p>
          <a:p>
            <a:r>
              <a:rPr lang="nb-NO" dirty="0"/>
              <a:t>Reduksjonen Rystad skisserer skyldes utsetting/kansellering av ikke-sanksjonerte prosjekter, forsinkelser i leveranser fra verft, og færre infill-brønner på produserende felt.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A21D7-94E7-49FA-ADEC-4221F8D3A6B5}" type="slidenum">
              <a:rPr lang="nb-NO" smtClean="0"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2285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A21D7-94E7-49FA-ADEC-4221F8D3A6B5}" type="slidenum">
              <a:rPr lang="nb-NO" smtClean="0"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9509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E61C34-2763-41EC-AC3A-816AD47D0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84AEA7C-9793-4E4C-9B78-2765F9756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A005C1F-CFAF-43DF-817E-9F4A9D6A1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62E7-62C6-4F19-AAF8-783F896DDE2F}" type="datetimeFigureOut">
              <a:rPr lang="nb-NO" smtClean="0"/>
              <a:t>17.04.2020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1FA583-ECAC-4FC1-A424-64B8A8B5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BA32EAC-BC6C-4C4F-BCD8-03892E7B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343E-46F5-476D-BB21-D10F307A853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7366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A6B5A9-41C9-46C4-BD3C-4CB3F730C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F96FEB0-7989-4AF1-847F-CC2B23EF3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6104F8E-1FB4-4CA6-8E23-D5BC92C1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62E7-62C6-4F19-AAF8-783F896DDE2F}" type="datetimeFigureOut">
              <a:rPr lang="nb-NO" smtClean="0"/>
              <a:t>17.04.2020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12C5AD7-1B0B-43E2-87E5-7EB46A614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84A8EF-B0F7-447B-AD6F-C076CDE07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343E-46F5-476D-BB21-D10F307A853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6823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88157C7A-DD85-41A2-BCC7-672719B062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4077182-742F-4EE3-978D-0756AA3C1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3E8E7FA-F005-408B-B03B-DE5B14C56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62E7-62C6-4F19-AAF8-783F896DDE2F}" type="datetimeFigureOut">
              <a:rPr lang="nb-NO" smtClean="0"/>
              <a:t>17.04.2020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1DFB4D-07C9-4A07-95F6-9093F5713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DD8163-C13B-401D-87AF-68AF1F95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343E-46F5-476D-BB21-D10F307A853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063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656" y="133097"/>
            <a:ext cx="10090001" cy="1472116"/>
          </a:xfrm>
        </p:spPr>
        <p:txBody>
          <a:bodyPr anchor="b">
            <a:normAutofit/>
          </a:bodyPr>
          <a:lstStyle>
            <a:lvl1pPr>
              <a:defRPr sz="3137">
                <a:solidFill>
                  <a:srgbClr val="130C0E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656" y="2393951"/>
            <a:ext cx="10090001" cy="4149275"/>
          </a:xfrm>
        </p:spPr>
        <p:txBody>
          <a:bodyPr>
            <a:normAutofit/>
          </a:bodyPr>
          <a:lstStyle>
            <a:lvl1pPr marL="202726" indent="-202726">
              <a:defRPr sz="2016"/>
            </a:lvl1pPr>
            <a:lvl2pPr marL="800232" indent="-192057">
              <a:defRPr sz="1791"/>
            </a:lvl2pPr>
            <a:lvl3pPr marL="1301711" indent="-192057">
              <a:defRPr sz="1568"/>
            </a:lvl3pPr>
            <a:lvl4pPr marL="1707161" indent="-202726">
              <a:defRPr sz="1568"/>
            </a:lvl4pPr>
            <a:lvl5pPr marL="2005918" indent="-192057">
              <a:defRPr sz="1568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79656" y="1601182"/>
            <a:ext cx="10090001" cy="536415"/>
          </a:xfrm>
        </p:spPr>
        <p:txBody>
          <a:bodyPr>
            <a:normAutofit/>
          </a:bodyPr>
          <a:lstStyle>
            <a:lvl1pPr marL="0" indent="0">
              <a:buNone/>
              <a:defRPr sz="1568">
                <a:solidFill>
                  <a:srgbClr val="130C0E"/>
                </a:solidFill>
                <a:latin typeface="+mn-lt"/>
              </a:defRPr>
            </a:lvl1pPr>
          </a:lstStyle>
          <a:p>
            <a:pPr lvl="0"/>
            <a:r>
              <a:rPr lang="nb-NO" err="1"/>
              <a:t>Subtitle</a:t>
            </a:r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1377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15" y="1170042"/>
            <a:ext cx="10972800" cy="65473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943" y="2393951"/>
            <a:ext cx="5323620" cy="414927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7071-75D1-4512-A9DF-A4345092C72F}" type="datetime1">
              <a:rPr lang="nb-NO" smtClean="0"/>
              <a:pPr/>
              <a:t>17.04.2020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- Presentation title. Insert from "Header &amp; Footer"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6942" y="1821517"/>
            <a:ext cx="10970639" cy="322080"/>
          </a:xfrm>
        </p:spPr>
        <p:txBody>
          <a:bodyPr>
            <a:normAutofit/>
          </a:bodyPr>
          <a:lstStyle>
            <a:lvl1pPr marL="0" indent="0">
              <a:buNone/>
              <a:defRPr sz="1568">
                <a:solidFill>
                  <a:srgbClr val="709791"/>
                </a:solidFill>
                <a:latin typeface="+mn-lt"/>
              </a:defRPr>
            </a:lvl1pPr>
          </a:lstStyle>
          <a:p>
            <a:pPr lvl="0"/>
            <a:r>
              <a:rPr lang="nb-NO" err="1"/>
              <a:t>Subtitle</a:t>
            </a:r>
            <a:endParaRPr lang="nb-NO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6261338" y="2393951"/>
            <a:ext cx="5323620" cy="414927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94580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gna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5"/>
            <a:ext cx="12209425" cy="6860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762" y="2194565"/>
            <a:ext cx="5164487" cy="190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76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656" y="133097"/>
            <a:ext cx="10090001" cy="1472116"/>
          </a:xfrm>
        </p:spPr>
        <p:txBody>
          <a:bodyPr anchor="b">
            <a:normAutofit/>
          </a:bodyPr>
          <a:lstStyle>
            <a:lvl1pPr>
              <a:defRPr sz="3137">
                <a:solidFill>
                  <a:srgbClr val="130C0E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656" y="2393951"/>
            <a:ext cx="10090001" cy="4149275"/>
          </a:xfrm>
        </p:spPr>
        <p:txBody>
          <a:bodyPr>
            <a:normAutofit/>
          </a:bodyPr>
          <a:lstStyle>
            <a:lvl1pPr marL="202726" indent="-202726">
              <a:defRPr sz="2016"/>
            </a:lvl1pPr>
            <a:lvl2pPr marL="800232" indent="-192057">
              <a:defRPr sz="1791"/>
            </a:lvl2pPr>
            <a:lvl3pPr marL="1301711" indent="-192057">
              <a:defRPr sz="1568"/>
            </a:lvl3pPr>
            <a:lvl4pPr marL="1707161" indent="-202726">
              <a:defRPr sz="1568"/>
            </a:lvl4pPr>
            <a:lvl5pPr marL="2005918" indent="-192057">
              <a:defRPr sz="1568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79656" y="1601182"/>
            <a:ext cx="10090001" cy="536415"/>
          </a:xfrm>
        </p:spPr>
        <p:txBody>
          <a:bodyPr>
            <a:normAutofit/>
          </a:bodyPr>
          <a:lstStyle>
            <a:lvl1pPr marL="0" indent="0">
              <a:buNone/>
              <a:defRPr sz="1568">
                <a:solidFill>
                  <a:srgbClr val="130C0E"/>
                </a:solidFill>
                <a:latin typeface="+mn-lt"/>
              </a:defRPr>
            </a:lvl1pPr>
          </a:lstStyle>
          <a:p>
            <a:pPr lvl="0"/>
            <a:r>
              <a:rPr lang="nb-NO" err="1"/>
              <a:t>Subtitle</a:t>
            </a:r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0128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" y="563"/>
            <a:ext cx="12174033" cy="6856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448" y="2148907"/>
            <a:ext cx="10363200" cy="1470024"/>
          </a:xfrm>
        </p:spPr>
        <p:txBody>
          <a:bodyPr anchor="b"/>
          <a:lstStyle>
            <a:lvl1pPr>
              <a:defRPr>
                <a:solidFill>
                  <a:srgbClr val="130C0E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9651" y="3619421"/>
            <a:ext cx="10363645" cy="535635"/>
          </a:xfrm>
        </p:spPr>
        <p:txBody>
          <a:bodyPr>
            <a:normAutofit/>
          </a:bodyPr>
          <a:lstStyle>
            <a:lvl1pPr marL="0" indent="0" algn="l">
              <a:buNone/>
              <a:defRPr sz="1568">
                <a:solidFill>
                  <a:srgbClr val="130C0E"/>
                </a:solidFill>
              </a:defRPr>
            </a:lvl1pPr>
            <a:lvl2pPr marL="478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4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2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1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69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47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2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7285" y="6497477"/>
            <a:ext cx="422904" cy="3226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120">
                <a:solidFill>
                  <a:schemeClr val="tx1"/>
                </a:solidFill>
              </a:defRPr>
            </a:lvl1pPr>
          </a:lstStyle>
          <a:p>
            <a:fld id="{0ECD7AB5-6537-4741-B594-27CBFDEE586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99121"/>
            <a:ext cx="1967541" cy="77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49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p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" y="563"/>
            <a:ext cx="12174033" cy="6856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444" y="2148907"/>
            <a:ext cx="6010736" cy="1470024"/>
          </a:xfrm>
        </p:spPr>
        <p:txBody>
          <a:bodyPr anchor="b"/>
          <a:lstStyle>
            <a:lvl1pPr>
              <a:defRPr>
                <a:solidFill>
                  <a:srgbClr val="130C0E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9651" y="3619421"/>
            <a:ext cx="6010995" cy="535635"/>
          </a:xfrm>
        </p:spPr>
        <p:txBody>
          <a:bodyPr>
            <a:normAutofit/>
          </a:bodyPr>
          <a:lstStyle>
            <a:lvl1pPr marL="0" indent="0" algn="l">
              <a:buNone/>
              <a:defRPr sz="1568">
                <a:solidFill>
                  <a:srgbClr val="130C0E"/>
                </a:solidFill>
              </a:defRPr>
            </a:lvl1pPr>
            <a:lvl2pPr marL="478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4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2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1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69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47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2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316166" y="2532847"/>
            <a:ext cx="4875839" cy="3287053"/>
          </a:xfrm>
        </p:spPr>
        <p:txBody>
          <a:bodyPr tIns="900000"/>
          <a:lstStyle>
            <a:lvl1pPr marL="0" indent="0" algn="ctr">
              <a:buNone/>
              <a:defRPr sz="2688"/>
            </a:lvl1pPr>
          </a:lstStyle>
          <a:p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7285" y="6497477"/>
            <a:ext cx="422904" cy="3226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120">
                <a:solidFill>
                  <a:schemeClr val="tx1"/>
                </a:solidFill>
              </a:defRPr>
            </a:lvl1pPr>
          </a:lstStyle>
          <a:p>
            <a:fld id="{0ECD7AB5-6537-4741-B594-27CBFDEE586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99121"/>
            <a:ext cx="1967541" cy="77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76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pag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" y="563"/>
            <a:ext cx="12174033" cy="6856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448" y="2148907"/>
            <a:ext cx="10363200" cy="1470024"/>
          </a:xfrm>
        </p:spPr>
        <p:txBody>
          <a:bodyPr anchor="b"/>
          <a:lstStyle>
            <a:lvl1pPr>
              <a:defRPr>
                <a:solidFill>
                  <a:srgbClr val="002439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9651" y="3619421"/>
            <a:ext cx="10363645" cy="535635"/>
          </a:xfrm>
        </p:spPr>
        <p:txBody>
          <a:bodyPr>
            <a:normAutofit/>
          </a:bodyPr>
          <a:lstStyle>
            <a:lvl1pPr marL="0" indent="0" algn="l">
              <a:buNone/>
              <a:defRPr sz="1568">
                <a:solidFill>
                  <a:srgbClr val="130C0E"/>
                </a:solidFill>
              </a:defRPr>
            </a:lvl1pPr>
            <a:lvl2pPr marL="478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4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2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1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69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47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2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039847" y="4839833"/>
            <a:ext cx="3542447" cy="1484216"/>
          </a:xfrm>
        </p:spPr>
        <p:txBody>
          <a:bodyPr tIns="180000">
            <a:normAutofit/>
          </a:bodyPr>
          <a:lstStyle>
            <a:lvl1pPr marL="0" indent="0" algn="ctr">
              <a:buNone/>
              <a:defRPr sz="2240" baseline="0"/>
            </a:lvl1pPr>
          </a:lstStyle>
          <a:p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50656" y="4839833"/>
            <a:ext cx="3542447" cy="1484216"/>
          </a:xfrm>
        </p:spPr>
        <p:txBody>
          <a:bodyPr tIns="180000">
            <a:normAutofit/>
          </a:bodyPr>
          <a:lstStyle>
            <a:lvl1pPr marL="0" indent="0" algn="ctr">
              <a:buNone/>
              <a:defRPr sz="2240" baseline="0"/>
            </a:lvl1pPr>
          </a:lstStyle>
          <a:p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649554" y="4839833"/>
            <a:ext cx="3542447" cy="1484216"/>
          </a:xfrm>
        </p:spPr>
        <p:txBody>
          <a:bodyPr tIns="180000">
            <a:normAutofit/>
          </a:bodyPr>
          <a:lstStyle>
            <a:lvl1pPr marL="0" indent="0" algn="ctr">
              <a:buNone/>
              <a:defRPr sz="2240" baseline="0"/>
            </a:lvl1pPr>
          </a:lstStyle>
          <a:p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7285" y="6497477"/>
            <a:ext cx="422904" cy="3226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120">
                <a:solidFill>
                  <a:schemeClr val="tx1"/>
                </a:solidFill>
              </a:defRPr>
            </a:lvl1pPr>
          </a:lstStyle>
          <a:p>
            <a:fld id="{0ECD7AB5-6537-4741-B594-27CBFDEE586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99121"/>
            <a:ext cx="1967541" cy="77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30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pag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" y="563"/>
            <a:ext cx="12174033" cy="6856875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" y="2017604"/>
            <a:ext cx="12189599" cy="4843867"/>
          </a:xfrm>
          <a:solidFill>
            <a:srgbClr val="B1B3B5"/>
          </a:solidFill>
        </p:spPr>
        <p:txBody>
          <a:bodyPr tIns="2340000">
            <a:normAutofit/>
          </a:bodyPr>
          <a:lstStyle>
            <a:lvl1pPr marL="0" indent="0" algn="ctr">
              <a:buNone/>
              <a:defRPr sz="2240" baseline="0"/>
            </a:lvl1pPr>
          </a:lstStyle>
          <a:p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448" y="2148907"/>
            <a:ext cx="10363200" cy="1470024"/>
          </a:xfrm>
        </p:spPr>
        <p:txBody>
          <a:bodyPr anchor="b"/>
          <a:lstStyle>
            <a:lvl1pPr>
              <a:defRPr>
                <a:solidFill>
                  <a:srgbClr val="002439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9651" y="3619421"/>
            <a:ext cx="10363645" cy="535635"/>
          </a:xfrm>
        </p:spPr>
        <p:txBody>
          <a:bodyPr>
            <a:normAutofit/>
          </a:bodyPr>
          <a:lstStyle>
            <a:lvl1pPr marL="0" indent="0" algn="l">
              <a:buNone/>
              <a:defRPr sz="1568">
                <a:solidFill>
                  <a:schemeClr val="bg1"/>
                </a:solidFill>
              </a:defRPr>
            </a:lvl1pPr>
            <a:lvl2pPr marL="478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4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2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1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69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47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2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99121"/>
            <a:ext cx="1967541" cy="77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0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C7B21F-E6B6-4E1F-851B-247D60821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076309-547E-41C9-AC7D-B86B84483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DA69101-FDC1-4BA3-B78D-ADEC790FC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62E7-62C6-4F19-AAF8-783F896DDE2F}" type="datetimeFigureOut">
              <a:rPr lang="nb-NO" smtClean="0"/>
              <a:t>17.04.2020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E61C9F6-B7B8-47A6-B458-BCBC98B9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CA68E51-868F-4665-B969-E07F038F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343E-46F5-476D-BB21-D10F307A853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43137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sli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5"/>
            <a:ext cx="12209425" cy="6860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448" y="2148907"/>
            <a:ext cx="10363200" cy="147002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9651" y="3619421"/>
            <a:ext cx="10363645" cy="535635"/>
          </a:xfrm>
        </p:spPr>
        <p:txBody>
          <a:bodyPr>
            <a:normAutofit/>
          </a:bodyPr>
          <a:lstStyle>
            <a:lvl1pPr marL="0" indent="0" algn="l">
              <a:buNone/>
              <a:defRPr sz="1568">
                <a:solidFill>
                  <a:srgbClr val="709791"/>
                </a:solidFill>
              </a:defRPr>
            </a:lvl1pPr>
            <a:lvl2pPr marL="478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4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2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1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69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47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2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7285" y="6497477"/>
            <a:ext cx="422904" cy="3226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120">
                <a:solidFill>
                  <a:schemeClr val="bg1"/>
                </a:solidFill>
              </a:defRPr>
            </a:lvl1pPr>
          </a:lstStyle>
          <a:p>
            <a:fld id="{0ECD7AB5-6537-4741-B594-27CBFDEE586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66912"/>
            <a:ext cx="1965263" cy="76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5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15" y="1170042"/>
            <a:ext cx="10972800" cy="65473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B70B7-EC75-4EB4-A19B-061DDD2D3051}" type="datetime1">
              <a:rPr lang="nb-NO" smtClean="0"/>
              <a:pPr/>
              <a:t>17.04.2020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6942" y="1821517"/>
            <a:ext cx="10970639" cy="322080"/>
          </a:xfrm>
        </p:spPr>
        <p:txBody>
          <a:bodyPr>
            <a:normAutofit/>
          </a:bodyPr>
          <a:lstStyle>
            <a:lvl1pPr marL="0" indent="0">
              <a:buNone/>
              <a:defRPr sz="1568">
                <a:solidFill>
                  <a:srgbClr val="709791"/>
                </a:solidFill>
                <a:latin typeface="+mn-lt"/>
              </a:defRPr>
            </a:lvl1pPr>
          </a:lstStyle>
          <a:p>
            <a:pPr lvl="0"/>
            <a:r>
              <a:rPr lang="nb-NO" err="1"/>
              <a:t>Subtitle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4438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15" y="1170042"/>
            <a:ext cx="10972800" cy="65473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948" y="2393951"/>
            <a:ext cx="4981467" cy="414927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4BA48-C9E0-4529-9EDC-E967ABEFFF36}" type="datetime1">
              <a:rPr lang="nb-NO" smtClean="0"/>
              <a:pPr/>
              <a:t>17.04.2020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6942" y="1821517"/>
            <a:ext cx="10970639" cy="322080"/>
          </a:xfrm>
        </p:spPr>
        <p:txBody>
          <a:bodyPr>
            <a:normAutofit/>
          </a:bodyPr>
          <a:lstStyle>
            <a:lvl1pPr marL="0" indent="0">
              <a:buNone/>
              <a:defRPr sz="1568">
                <a:solidFill>
                  <a:srgbClr val="709791"/>
                </a:solidFill>
                <a:latin typeface="+mn-lt"/>
              </a:defRPr>
            </a:lvl1pPr>
          </a:lstStyle>
          <a:p>
            <a:pPr lvl="0"/>
            <a:r>
              <a:rPr lang="nb-NO" err="1"/>
              <a:t>Subtitle</a:t>
            </a:r>
            <a:endParaRPr lang="nb-NO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972818" y="2561082"/>
            <a:ext cx="6219183" cy="3476615"/>
          </a:xfrm>
        </p:spPr>
        <p:txBody>
          <a:bodyPr tIns="972000">
            <a:normAutofit/>
          </a:bodyPr>
          <a:lstStyle>
            <a:lvl1pPr marL="0" indent="0" algn="ctr">
              <a:buNone/>
              <a:defRPr sz="2688" baseline="0"/>
            </a:lvl1pPr>
          </a:lstStyle>
          <a:p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8606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5"/>
            <a:ext cx="12209425" cy="6860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15" y="1170042"/>
            <a:ext cx="10972800" cy="6547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9D27-BA5C-4C26-913A-402FCB72DACD}" type="datetime1">
              <a:rPr lang="nb-NO" smtClean="0"/>
              <a:pPr/>
              <a:t>17.04.2020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CD7AB5-6537-4741-B594-27CBFDEE586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6942" y="1821517"/>
            <a:ext cx="10970639" cy="322080"/>
          </a:xfrm>
        </p:spPr>
        <p:txBody>
          <a:bodyPr>
            <a:normAutofit/>
          </a:bodyPr>
          <a:lstStyle>
            <a:lvl1pPr marL="0" indent="0">
              <a:buNone/>
              <a:defRPr sz="1568">
                <a:solidFill>
                  <a:srgbClr val="709791"/>
                </a:solidFill>
                <a:latin typeface="+mn-lt"/>
              </a:defRPr>
            </a:lvl1pPr>
          </a:lstStyle>
          <a:p>
            <a:pPr lvl="0"/>
            <a:r>
              <a:rPr lang="nb-NO" err="1"/>
              <a:t>Subtitle</a:t>
            </a:r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89" y="66912"/>
            <a:ext cx="1965263" cy="76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15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15" y="1170042"/>
            <a:ext cx="5677821" cy="65473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05E8F-8E9B-48F6-8962-BFDFBFA5007B}" type="datetime1">
              <a:rPr lang="nb-NO" smtClean="0"/>
              <a:pPr/>
              <a:t>17.04.2020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6947" y="1821517"/>
            <a:ext cx="5676703" cy="322080"/>
          </a:xfrm>
        </p:spPr>
        <p:txBody>
          <a:bodyPr>
            <a:normAutofit/>
          </a:bodyPr>
          <a:lstStyle>
            <a:lvl1pPr marL="0" indent="0">
              <a:buNone/>
              <a:defRPr sz="1568">
                <a:solidFill>
                  <a:srgbClr val="709791"/>
                </a:solidFill>
                <a:latin typeface="+mn-lt"/>
              </a:defRPr>
            </a:lvl1pPr>
          </a:lstStyle>
          <a:p>
            <a:pPr lvl="0"/>
            <a:r>
              <a:rPr lang="nb-NO" err="1"/>
              <a:t>Subtitle</a:t>
            </a:r>
            <a:endParaRPr lang="nb-NO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502778" y="1261281"/>
            <a:ext cx="5689223" cy="876952"/>
          </a:xfrm>
        </p:spPr>
        <p:txBody>
          <a:bodyPr>
            <a:noAutofit/>
          </a:bodyPr>
          <a:lstStyle>
            <a:lvl1pPr marL="0" indent="0">
              <a:buNone/>
              <a:defRPr sz="2688">
                <a:latin typeface="+mn-lt"/>
              </a:defRPr>
            </a:lvl1pPr>
            <a:lvl2pPr>
              <a:defRPr sz="2688"/>
            </a:lvl2pPr>
            <a:lvl3pPr>
              <a:defRPr sz="2688"/>
            </a:lvl3pPr>
            <a:lvl4pPr>
              <a:defRPr sz="2688"/>
            </a:lvl4pPr>
            <a:lvl5pPr>
              <a:defRPr sz="2688"/>
            </a:lvl5pPr>
          </a:lstStyle>
          <a:p>
            <a:pPr lvl="0"/>
            <a:r>
              <a:rPr lang="nb-NO" err="1"/>
              <a:t>Text</a:t>
            </a:r>
            <a:endParaRPr lang="nb-NO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616943" y="2561079"/>
            <a:ext cx="5746525" cy="2561079"/>
          </a:xfrm>
        </p:spPr>
        <p:txBody>
          <a:bodyPr tIns="576000">
            <a:normAutofit/>
          </a:bodyPr>
          <a:lstStyle>
            <a:lvl1pPr marL="0" indent="0" algn="ctr">
              <a:buNone/>
              <a:defRPr sz="2688"/>
            </a:lvl1pPr>
          </a:lstStyle>
          <a:p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6501769" y="2561079"/>
            <a:ext cx="5690236" cy="2561079"/>
          </a:xfrm>
        </p:spPr>
        <p:txBody>
          <a:bodyPr tIns="576000">
            <a:normAutofit/>
          </a:bodyPr>
          <a:lstStyle>
            <a:lvl1pPr marL="0" indent="0" algn="ctr">
              <a:buNone/>
              <a:defRPr sz="2688"/>
            </a:lvl1pPr>
          </a:lstStyle>
          <a:p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656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F4AA3-EED7-4FCD-A2EC-394E2653FD2F}" type="datetime1">
              <a:rPr lang="nb-NO" smtClean="0"/>
              <a:pPr/>
              <a:t>17.04.2020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653513" y="1330955"/>
            <a:ext cx="11552753" cy="4714805"/>
          </a:xfrm>
        </p:spPr>
        <p:txBody>
          <a:bodyPr tIns="576000">
            <a:normAutofit/>
          </a:bodyPr>
          <a:lstStyle>
            <a:lvl1pPr marL="0" indent="0" algn="ctr">
              <a:buNone/>
              <a:defRPr sz="2688"/>
            </a:lvl1pPr>
          </a:lstStyle>
          <a:p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4906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402" y="597053"/>
            <a:ext cx="12189599" cy="6271619"/>
          </a:xfrm>
        </p:spPr>
        <p:txBody>
          <a:bodyPr tIns="2232000">
            <a:normAutofit/>
          </a:bodyPr>
          <a:lstStyle>
            <a:lvl1pPr marL="0" indent="0" algn="ctr">
              <a:buNone/>
              <a:defRPr sz="2688"/>
            </a:lvl1pPr>
          </a:lstStyle>
          <a:p>
            <a:r>
              <a:rPr lang="nb-NO" err="1"/>
              <a:t>Insert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174A18F-E936-4276-AAA9-B19EDD5DAC29}" type="datetime1">
              <a:rPr lang="nb-NO" smtClean="0"/>
              <a:pPr/>
              <a:t>17.04.2020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7328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15" y="1170042"/>
            <a:ext cx="10972800" cy="65473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943" y="2393951"/>
            <a:ext cx="5323620" cy="414927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7071-75D1-4512-A9DF-A4345092C72F}" type="datetime1">
              <a:rPr lang="nb-NO" smtClean="0"/>
              <a:pPr/>
              <a:t>17.04.2020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16942" y="1821517"/>
            <a:ext cx="10970639" cy="322080"/>
          </a:xfrm>
        </p:spPr>
        <p:txBody>
          <a:bodyPr>
            <a:normAutofit/>
          </a:bodyPr>
          <a:lstStyle>
            <a:lvl1pPr marL="0" indent="0">
              <a:buNone/>
              <a:defRPr sz="1568">
                <a:solidFill>
                  <a:srgbClr val="709791"/>
                </a:solidFill>
                <a:latin typeface="+mn-lt"/>
              </a:defRPr>
            </a:lvl1pPr>
          </a:lstStyle>
          <a:p>
            <a:pPr lvl="0"/>
            <a:r>
              <a:rPr lang="nb-NO" err="1"/>
              <a:t>Subtitle</a:t>
            </a:r>
            <a:endParaRPr lang="nb-NO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6261338" y="2393951"/>
            <a:ext cx="5323620" cy="414927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24011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7ABB-7CA4-4B69-A452-84622A81DBE4}" type="datetime1">
              <a:rPr lang="nb-NO" smtClean="0"/>
              <a:pPr/>
              <a:t>17.04.2020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1531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8DFD-2790-4C60-BA74-684945348233}" type="datetime1">
              <a:rPr lang="nb-NO" smtClean="0"/>
              <a:pPr/>
              <a:t>17.04.2020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- Presentation title. Insert from "Header &amp; Footer"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AB5-6537-4741-B594-27CBFDEE586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4027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0F01EB-7BE8-4DF1-BBEE-5A773E7E7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C87C146-6DEA-484F-894E-CED42F9D1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541A74A-609D-4C8D-A123-611362C3F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62E7-62C6-4F19-AAF8-783F896DDE2F}" type="datetimeFigureOut">
              <a:rPr lang="nb-NO" smtClean="0"/>
              <a:t>17.04.2020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BDBED84-24CF-4F9A-9299-CAE26505F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66EFB1B-5207-4774-BEAF-F8C4D6AEE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343E-46F5-476D-BB21-D10F307A853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0324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B5404E-73FD-4155-8927-C969471AB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92E0EF5-252C-498D-9D79-80F8339B1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FC79629-D876-4ED3-8CE9-85C2D604B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F1B64B6-EE51-4BE1-BF14-48B94224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62E7-62C6-4F19-AAF8-783F896DDE2F}" type="datetimeFigureOut">
              <a:rPr lang="nb-NO" smtClean="0"/>
              <a:t>17.04.2020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20A85A3-BCA8-4898-BCB2-5DA03D8A4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20AD633-31DA-4B88-B125-9F2C7D785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343E-46F5-476D-BB21-D10F307A853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1458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635782-3492-41C3-B742-1C5048E38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54A2EF3-B8CB-4B79-9DA5-1C85AAAB3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9D089B0-8563-46C9-A681-922C36F1B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A03EDF4-CBCA-4208-86E4-F497185D7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A24292A-5F4B-4C55-BCDE-C4FE51CF6D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20F6185-7D3B-4BF5-9F7D-163CD3D21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62E7-62C6-4F19-AAF8-783F896DDE2F}" type="datetimeFigureOut">
              <a:rPr lang="nb-NO" smtClean="0"/>
              <a:t>17.04.2020</a:t>
            </a:fld>
            <a:endParaRPr lang="nb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35D0CBD-D842-40C2-B4F3-B60E4F34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5857064-36A4-434E-B2D2-C7537BDB0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343E-46F5-476D-BB21-D10F307A853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05258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F02065-C065-4EEE-B98B-FAB4E4E4B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846C86-C10E-45B1-95D0-F7D07CFF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62E7-62C6-4F19-AAF8-783F896DDE2F}" type="datetimeFigureOut">
              <a:rPr lang="nb-NO" smtClean="0"/>
              <a:t>17.04.2020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08D611E-C221-45E1-9B59-67CB240EC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5C3753B-7B83-4EAE-AB9A-6DB3299EE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343E-46F5-476D-BB21-D10F307A853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35075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3A0AE1C-94E5-4D82-AAAA-879E59B16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62E7-62C6-4F19-AAF8-783F896DDE2F}" type="datetimeFigureOut">
              <a:rPr lang="nb-NO" smtClean="0"/>
              <a:t>17.04.2020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F1FE00C-5B55-4A75-936A-12F2B48C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E36F656-3C9D-4E1F-8AE4-18407304B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343E-46F5-476D-BB21-D10F307A853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49017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12D4B4-3965-4D1A-A2DA-B636EFC7D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E15214-756A-475B-BA3A-8114FE463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E81392D-4F0D-460D-B4BC-C34CF94D0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A838E37-542C-4256-8E6C-A875C064C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62E7-62C6-4F19-AAF8-783F896DDE2F}" type="datetimeFigureOut">
              <a:rPr lang="nb-NO" smtClean="0"/>
              <a:t>17.04.2020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04EC954-ECC7-4D94-AFC2-2ECEBB03B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41631F3-AEB2-4729-AB58-55B8BAFB5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343E-46F5-476D-BB21-D10F307A853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4445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38B414-535A-4417-96B3-B807BF90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397D3FB-E2FF-463E-B04D-19A95354C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EB4A29D-E342-49EF-A1DE-BA61373C7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3E69BF9-BFB3-4462-9574-9577C247C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62E7-62C6-4F19-AAF8-783F896DDE2F}" type="datetimeFigureOut">
              <a:rPr lang="nb-NO" smtClean="0"/>
              <a:t>17.04.2020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BD13B47-0AFB-49A9-A005-99042727E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21F18-3935-4614-8705-A0328D90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343E-46F5-476D-BB21-D10F307A853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298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A1D591D-6A4C-4028-9EAD-C1C3E2350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A12127-DEAB-4DE2-B0CD-9929A52A7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8F7D4B-A032-4D74-B789-413513C23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B62E7-62C6-4F19-AAF8-783F896DDE2F}" type="datetimeFigureOut">
              <a:rPr lang="nb-NO" smtClean="0"/>
              <a:t>17.04.2020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FB05B63-6A2D-493C-AFA2-2DAB16A47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3F4E16A-5DE1-4F70-B004-0E950F430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A343E-46F5-476D-BB21-D10F307A853D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768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" y="568"/>
            <a:ext cx="12189599" cy="686564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15" y="1170037"/>
            <a:ext cx="10972800" cy="73151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6943" y="2393951"/>
            <a:ext cx="10972800" cy="41492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3397" y="201660"/>
            <a:ext cx="1081875" cy="242019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344">
                <a:solidFill>
                  <a:srgbClr val="709791"/>
                </a:solidFill>
              </a:defRPr>
            </a:lvl1pPr>
          </a:lstStyle>
          <a:p>
            <a:fld id="{9CB5146C-131C-4B1C-B314-BA53FABE69F4}" type="datetime1">
              <a:rPr lang="nb-NO" smtClean="0"/>
              <a:pPr/>
              <a:t>17.04.2020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797" y="201660"/>
            <a:ext cx="7570737" cy="24199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344" cap="all" baseline="0">
                <a:solidFill>
                  <a:srgbClr val="709791"/>
                </a:solidFill>
              </a:defRPr>
            </a:lvl1pPr>
          </a:lstStyle>
          <a:p>
            <a:r>
              <a:rPr lang="en-US"/>
              <a:t>- Presentation title. Insert from "Header &amp; Footer"</a:t>
            </a: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7285" y="6497477"/>
            <a:ext cx="422904" cy="3226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120">
                <a:solidFill>
                  <a:schemeClr val="tx1"/>
                </a:solidFill>
              </a:defRPr>
            </a:lvl1pPr>
          </a:lstStyle>
          <a:p>
            <a:fld id="{0ECD7AB5-6537-4741-B594-27CBFDEE586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99121"/>
            <a:ext cx="1967541" cy="77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6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hf hdr="0"/>
  <p:txStyles>
    <p:titleStyle>
      <a:lvl1pPr algn="l" defTabSz="956489" rtl="0" eaLnBrk="1" latinLnBrk="0" hangingPunct="1">
        <a:spcBef>
          <a:spcPct val="0"/>
        </a:spcBef>
        <a:buNone/>
        <a:defRPr sz="4033" kern="1200" cap="none" baseline="0">
          <a:solidFill>
            <a:srgbClr val="002439"/>
          </a:solidFill>
          <a:latin typeface="+mj-lt"/>
          <a:ea typeface="+mj-ea"/>
          <a:cs typeface="+mj-cs"/>
        </a:defRPr>
      </a:lvl1pPr>
    </p:titleStyle>
    <p:bodyStyle>
      <a:lvl1pPr marL="358683" indent="-358683" algn="l" defTabSz="956489" rtl="0" eaLnBrk="1" latinLnBrk="0" hangingPunct="1">
        <a:spcBef>
          <a:spcPct val="20000"/>
        </a:spcBef>
        <a:buFont typeface="Arial" pitchFamily="34" charset="0"/>
        <a:buChar char="•"/>
        <a:defRPr sz="4033" kern="1200">
          <a:solidFill>
            <a:srgbClr val="130C0E"/>
          </a:solidFill>
          <a:latin typeface="+mj-lt"/>
          <a:ea typeface="+mn-ea"/>
          <a:cs typeface="+mn-cs"/>
        </a:defRPr>
      </a:lvl1pPr>
      <a:lvl2pPr marL="1205683" indent="-341431" algn="l" defTabSz="956489" rtl="0" eaLnBrk="1" latinLnBrk="0" hangingPunct="1">
        <a:spcBef>
          <a:spcPct val="20000"/>
        </a:spcBef>
        <a:buFont typeface="Arial" pitchFamily="34" charset="0"/>
        <a:buChar char="•"/>
        <a:defRPr sz="3585" kern="1200">
          <a:solidFill>
            <a:srgbClr val="130C0E"/>
          </a:solidFill>
          <a:latin typeface="+mn-lt"/>
          <a:ea typeface="+mn-ea"/>
          <a:cs typeface="+mn-cs"/>
        </a:defRPr>
      </a:lvl2pPr>
      <a:lvl3pPr marL="1643144" indent="-234735" algn="l" defTabSz="956489" rtl="0" eaLnBrk="1" latinLnBrk="0" hangingPunct="1">
        <a:spcBef>
          <a:spcPct val="20000"/>
        </a:spcBef>
        <a:buFont typeface="Arial" pitchFamily="34" charset="0"/>
        <a:buChar char="•"/>
        <a:defRPr sz="2688" kern="1200">
          <a:solidFill>
            <a:srgbClr val="130C0E"/>
          </a:solidFill>
          <a:latin typeface="+mn-lt"/>
          <a:ea typeface="+mn-ea"/>
          <a:cs typeface="+mn-cs"/>
        </a:defRPr>
      </a:lvl3pPr>
      <a:lvl4pPr marL="1813861" indent="-202726" algn="l" defTabSz="956489" rtl="0" eaLnBrk="1" latinLnBrk="0" hangingPunct="1">
        <a:spcBef>
          <a:spcPct val="20000"/>
        </a:spcBef>
        <a:buFont typeface="Arial" pitchFamily="34" charset="0"/>
        <a:buChar char="•"/>
        <a:defRPr sz="2016" kern="1200">
          <a:solidFill>
            <a:srgbClr val="130C0E"/>
          </a:solidFill>
          <a:latin typeface="+mn-lt"/>
          <a:ea typeface="+mn-ea"/>
          <a:cs typeface="+mn-cs"/>
        </a:defRPr>
      </a:lvl4pPr>
      <a:lvl5pPr marL="2005918" indent="-192057" algn="l" defTabSz="956489" rtl="0" eaLnBrk="1" latinLnBrk="0" hangingPunct="1">
        <a:spcBef>
          <a:spcPct val="20000"/>
        </a:spcBef>
        <a:buFont typeface="Arial" pitchFamily="34" charset="0"/>
        <a:buChar char="•"/>
        <a:defRPr sz="1344" kern="1200">
          <a:solidFill>
            <a:srgbClr val="130C0E"/>
          </a:solidFill>
          <a:latin typeface="+mn-lt"/>
          <a:ea typeface="+mn-ea"/>
          <a:cs typeface="+mn-cs"/>
        </a:defRPr>
      </a:lvl5pPr>
      <a:lvl6pPr marL="2630344" indent="-239123" algn="l" defTabSz="956489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6pPr>
      <a:lvl7pPr marL="3108590" indent="-239123" algn="l" defTabSz="956489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7pPr>
      <a:lvl8pPr marL="3586836" indent="-239123" algn="l" defTabSz="956489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8pPr>
      <a:lvl9pPr marL="4065080" indent="-239123" algn="l" defTabSz="956489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5648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1pPr>
      <a:lvl2pPr marL="478243" algn="l" defTabSz="95648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2pPr>
      <a:lvl3pPr marL="956489" algn="l" defTabSz="95648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3pPr>
      <a:lvl4pPr marL="1434732" algn="l" defTabSz="95648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4pPr>
      <a:lvl5pPr marL="1912978" algn="l" defTabSz="95648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5pPr>
      <a:lvl6pPr marL="2391222" algn="l" defTabSz="95648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6pPr>
      <a:lvl7pPr marL="2869467" algn="l" defTabSz="95648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7pPr>
      <a:lvl8pPr marL="3347712" algn="l" defTabSz="95648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8pPr>
      <a:lvl9pPr marL="3825956" algn="l" defTabSz="956489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 descr="Et bilde som inneholder vann, båt, utendørs, havn&#10;&#10;Automatisk generert beskrivelse">
            <a:extLst>
              <a:ext uri="{FF2B5EF4-FFF2-40B4-BE49-F238E27FC236}">
                <a16:creationId xmlns:a16="http://schemas.microsoft.com/office/drawing/2014/main" id="{E333259D-55EB-41A5-852C-78A0506F8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15851" r="12117" b="555"/>
          <a:stretch/>
        </p:blipFill>
        <p:spPr>
          <a:xfrm>
            <a:off x="-34787" y="0"/>
            <a:ext cx="12261574" cy="7033592"/>
          </a:xfr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423225F-449F-475F-9839-93D415986E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ECD7AB5-6537-4741-B594-27CBFDEE586D}" type="slidenum">
              <a:rPr lang="nb-NO" smtClean="0"/>
              <a:pPr/>
              <a:t>1</a:t>
            </a:fld>
            <a:endParaRPr lang="nb-NO" dirty="0"/>
          </a:p>
        </p:txBody>
      </p:sp>
      <p:sp>
        <p:nvSpPr>
          <p:cNvPr id="11" name="Tittel 5">
            <a:extLst>
              <a:ext uri="{FF2B5EF4-FFF2-40B4-BE49-F238E27FC236}">
                <a16:creationId xmlns:a16="http://schemas.microsoft.com/office/drawing/2014/main" id="{00A20026-F144-4867-9001-A943F64A3718}"/>
              </a:ext>
            </a:extLst>
          </p:cNvPr>
          <p:cNvSpPr txBox="1">
            <a:spLocks/>
          </p:cNvSpPr>
          <p:nvPr/>
        </p:nvSpPr>
        <p:spPr>
          <a:xfrm>
            <a:off x="1697106" y="4152900"/>
            <a:ext cx="8797787" cy="310266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56489" rtl="0" eaLnBrk="1" latinLnBrk="0" hangingPunct="1">
              <a:spcBef>
                <a:spcPct val="0"/>
              </a:spcBef>
              <a:buNone/>
              <a:defRPr sz="3137" kern="1200" cap="none" baseline="0">
                <a:solidFill>
                  <a:srgbClr val="130C0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400" dirty="0">
                <a:solidFill>
                  <a:schemeClr val="bg1"/>
                </a:solidFill>
              </a:rPr>
              <a:t>Skatteforslag for å opprettholde aktiviteten i olje- og gassnæringen</a:t>
            </a:r>
            <a:br>
              <a:rPr lang="nb-NO" sz="4400" dirty="0">
                <a:solidFill>
                  <a:srgbClr val="002439"/>
                </a:solidFill>
              </a:rPr>
            </a:br>
            <a:br>
              <a:rPr lang="nb-NO" sz="4400" dirty="0">
                <a:solidFill>
                  <a:srgbClr val="002439"/>
                </a:solidFill>
              </a:rPr>
            </a:br>
            <a:r>
              <a:rPr lang="nb-NO" sz="1800">
                <a:solidFill>
                  <a:schemeClr val="bg1"/>
                </a:solidFill>
              </a:rPr>
              <a:t>Versjon 4. </a:t>
            </a:r>
            <a:r>
              <a:rPr lang="nb-NO" sz="1800" dirty="0">
                <a:solidFill>
                  <a:schemeClr val="bg1"/>
                </a:solidFill>
              </a:rPr>
              <a:t>april 2020</a:t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6247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282A7D7-539D-419C-A02A-19210E3B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Fire skatteforslag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100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33" dirty="0">
                <a:solidFill>
                  <a:srgbClr val="002439"/>
                </a:solidFill>
              </a:rPr>
              <a:t>Forslaget - Utgiftsføring av nye investeringer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656" y="1887291"/>
            <a:ext cx="10090001" cy="4149275"/>
          </a:xfrm>
        </p:spPr>
        <p:txBody>
          <a:bodyPr>
            <a:normAutofit lnSpcReduction="10000"/>
          </a:bodyPr>
          <a:lstStyle/>
          <a:p>
            <a:pPr marL="457189" indent="-457189">
              <a:buFont typeface="+mj-lt"/>
              <a:buAutoNum type="arabicParenR"/>
            </a:pPr>
            <a:r>
              <a:rPr lang="nb-NO" sz="1600" dirty="0"/>
              <a:t>Direkte utgiftsføring (inkl. friinntekt) av investeringer i 2020/2021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67" dirty="0"/>
              <a:t>Sterkt insentiv til å gjennomføre planlagt aktivitet på kort sikt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67" dirty="0"/>
              <a:t>Investeringen og friinntekten neddiskonteres med risikofri rente* for å være nøytralt</a:t>
            </a:r>
          </a:p>
          <a:p>
            <a:pPr marL="608175" lvl="1" indent="0">
              <a:buNone/>
            </a:pPr>
            <a:endParaRPr lang="nb-NO" sz="1467" dirty="0"/>
          </a:p>
          <a:p>
            <a:pPr marL="457189" indent="-457189">
              <a:buFont typeface="+mj-lt"/>
              <a:buAutoNum type="arabicParenR"/>
            </a:pPr>
            <a:r>
              <a:rPr lang="nb-NO" sz="1600" dirty="0"/>
              <a:t>Direkte utgiftsføring (inkl. friinntekt) av investeringer etter nye beslutninger som sanksjoneres før 31.12.21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67" dirty="0"/>
              <a:t>Sterkt insentiv til å gjennomføre planlagt aktivitet og at nye prosjekter ikke settes på hold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67" dirty="0"/>
              <a:t>Investeringen og friinntekten neddiskonteres med risikofri rente* for å være nøytralt</a:t>
            </a:r>
          </a:p>
          <a:p>
            <a:pPr marL="608175" lvl="1" indent="0">
              <a:buNone/>
            </a:pPr>
            <a:endParaRPr lang="nb-NO" sz="1467" dirty="0"/>
          </a:p>
          <a:p>
            <a:pPr marL="457189" indent="-457189">
              <a:buFont typeface="+mj-lt"/>
              <a:buAutoNum type="arabicParenR"/>
            </a:pPr>
            <a:r>
              <a:rPr lang="nb-NO" sz="1600" dirty="0"/>
              <a:t>Direkte utgiftsføring (inkl. friinntekt) av investeringer som foretas i henhold til PUD/PAD innlevert før 31.12.22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67" dirty="0"/>
              <a:t>Sterkt insentiv til å gjennomføre planlagt aktivitet (f.eks. forstudier) på kort sikt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67" dirty="0"/>
              <a:t>Sterkt insentiv til å skape ny aktivitet knyttet til innlevering/godkjenning av nye PUD/PAD mellom (f. eks) 1. april 2020 og 31. desember 2022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67" dirty="0"/>
              <a:t>Investeringen og friinntekten neddiskonteres med risikofri rente* for å være nøytralt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nb-NO" sz="1467" dirty="0"/>
          </a:p>
          <a:p>
            <a:pPr marL="457189" indent="-457189">
              <a:buFont typeface="+mj-lt"/>
              <a:buAutoNum type="arabicParenR"/>
            </a:pPr>
            <a:r>
              <a:rPr lang="nb-NO" sz="1600" dirty="0"/>
              <a:t>Underskudd i 2020-2024 kan kreves utbetalt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b-NO" sz="1467" dirty="0"/>
              <a:t>Fremføres med risikofri rente* i dag, og det er derfor nøytralt for staten om underskuddet betales ut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1138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D7AB5-6537-4741-B594-27CBFDEE586D}" type="slidenum">
              <a:rPr kumimoji="0" lang="nb-NO" sz="11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ctr" defTabSz="11384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1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B996DEE-3920-4E74-A9B3-2DAD302C6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89" y="6318645"/>
            <a:ext cx="10323455" cy="3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53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utendørs, person, vann, båt&#10;&#10;Automatisk generert beskrivelse">
            <a:extLst>
              <a:ext uri="{FF2B5EF4-FFF2-40B4-BE49-F238E27FC236}">
                <a16:creationId xmlns:a16="http://schemas.microsoft.com/office/drawing/2014/main" id="{6F1FA362-93E1-46B8-B762-FD2F6BC36E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0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B23E3AC-1329-49F5-877E-D4972AD5D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25203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Staten dekker cirka 90 prosent av alle investeringer på norsk sokkel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1033B30-CB36-4345-B2CB-7A44754B4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110" y="3299791"/>
            <a:ext cx="3764826" cy="25949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Dekkes gjennom at selskapene gis skattefradrag over 6 år fra og med det året selskapet betaler for investeringen ("avskrivingen")</a:t>
            </a:r>
          </a:p>
          <a:p>
            <a:r>
              <a:rPr lang="en-US" sz="2000" dirty="0"/>
              <a:t>Selskapet må finansiere statens andel gjennom lån eller egenkapital.</a:t>
            </a:r>
          </a:p>
        </p:txBody>
      </p:sp>
    </p:spTree>
    <p:extLst>
      <p:ext uri="{BB962C8B-B14F-4D97-AF65-F5344CB8AC3E}">
        <p14:creationId xmlns:p14="http://schemas.microsoft.com/office/powerpoint/2010/main" val="1648529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innhold 9" descr="Et bilde som inneholder bygning, sitter, blå, foran&#10;&#10;Automatisk generert beskrivelse">
            <a:extLst>
              <a:ext uri="{FF2B5EF4-FFF2-40B4-BE49-F238E27FC236}">
                <a16:creationId xmlns:a16="http://schemas.microsoft.com/office/drawing/2014/main" id="{FFCCB67D-4950-4656-914A-3CD07D4715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8" r="9091" b="40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5E44F43-1173-4BA4-8CCC-7B380DA3F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Forslaget medfører ingen endring i andelen som staten dekker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1BD089-EFCA-4F58-A705-87D6E4AC4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805" y="2072067"/>
            <a:ext cx="3764826" cy="377301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900" dirty="0"/>
              <a:t>Oljeselskapene betaler samme beløp i skatt til staten, men på et annet tidspunkt</a:t>
            </a:r>
          </a:p>
          <a:p>
            <a:r>
              <a:rPr lang="en-US" sz="1900" dirty="0"/>
              <a:t>Istedenfor å vente inntil 6 år på å få skattefradraget, får selskapene skattafradraget samme år som investeringen foretas</a:t>
            </a:r>
          </a:p>
          <a:p>
            <a:r>
              <a:rPr lang="en-US" sz="1900" dirty="0"/>
              <a:t>Selskapene må finansiere statens andel i en kortere periode enn i dag</a:t>
            </a:r>
          </a:p>
          <a:p>
            <a:r>
              <a:rPr lang="en-US" sz="1900" dirty="0"/>
              <a:t>Stor betydning når tilgangen på finansiering er vanskelig og svært kostbar</a:t>
            </a:r>
          </a:p>
        </p:txBody>
      </p:sp>
    </p:spTree>
    <p:extLst>
      <p:ext uri="{BB962C8B-B14F-4D97-AF65-F5344CB8AC3E}">
        <p14:creationId xmlns:p14="http://schemas.microsoft.com/office/powerpoint/2010/main" val="3187580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utendørs, person, mann, snø&#10;&#10;Automatisk generert beskrivelse">
            <a:extLst>
              <a:ext uri="{FF2B5EF4-FFF2-40B4-BE49-F238E27FC236}">
                <a16:creationId xmlns:a16="http://schemas.microsoft.com/office/drawing/2014/main" id="{D9301C40-0F13-484E-BEEC-AB3BF2DCCE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E01BD12-CF20-4AB0-A0E0-D8161B50C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/>
              <a:t>Forslaget koster staten ingen tapte  skatteinntekter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C24F2F-E2ED-4144-8C02-7601D72B1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110" y="2304325"/>
            <a:ext cx="5235490" cy="35904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Ingen skattelettelse.</a:t>
            </a:r>
          </a:p>
          <a:p>
            <a:r>
              <a:rPr lang="en-US" sz="2000" dirty="0"/>
              <a:t>Statens "tap" ved å gi skattefradrag med en gang, </a:t>
            </a:r>
            <a:r>
              <a:rPr lang="en-US" sz="2000" dirty="0" err="1"/>
              <a:t>istedenfor</a:t>
            </a:r>
            <a:r>
              <a:rPr lang="en-US" sz="2000" dirty="0"/>
              <a:t> over 6 år, dekkes av selskapene ved at fradragene reduseres.</a:t>
            </a:r>
          </a:p>
          <a:p>
            <a:r>
              <a:rPr lang="en-US" sz="2000" dirty="0"/>
              <a:t>Fradragene reduseres med statens egen lånerente (12 mnd statskasseveksler). En krone i dag er mer verdt enn en krone om 6 år.</a:t>
            </a:r>
          </a:p>
          <a:p>
            <a:r>
              <a:rPr lang="en-US" sz="2000" dirty="0"/>
              <a:t>Statens skatteinntekter vil øke fordi selskapene får lavere finansieringskostnad = lavere skattefradrag for renter</a:t>
            </a:r>
          </a:p>
        </p:txBody>
      </p:sp>
    </p:spTree>
    <p:extLst>
      <p:ext uri="{BB962C8B-B14F-4D97-AF65-F5344CB8AC3E}">
        <p14:creationId xmlns:p14="http://schemas.microsoft.com/office/powerpoint/2010/main" val="1250184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utendørs, båt, vann, mann&#10;&#10;Automatisk generert beskrivelse">
            <a:extLst>
              <a:ext uri="{FF2B5EF4-FFF2-40B4-BE49-F238E27FC236}">
                <a16:creationId xmlns:a16="http://schemas.microsoft.com/office/drawing/2014/main" id="{AA338E41-4A3B-45BD-8F9B-E2CE19F576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3" r="9091" b="10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784BA3-06EB-42DF-A4B4-C4B445055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Forslaget er midlertidig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6008E5-92B0-41D5-9051-41043D4EE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110" y="2304325"/>
            <a:ext cx="5235490" cy="35904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Gjelder investeringer som foretas i 2020 og 2021</a:t>
            </a:r>
          </a:p>
          <a:p>
            <a:r>
              <a:rPr lang="en-US" sz="2400" dirty="0"/>
              <a:t>Gjelder investeringer som foretas etter 2021, dersom de foretas i henhold til beslutninger truffet før 31. desember 2021 eller 31. desember 2022</a:t>
            </a:r>
          </a:p>
        </p:txBody>
      </p:sp>
    </p:spTree>
    <p:extLst>
      <p:ext uri="{BB962C8B-B14F-4D97-AF65-F5344CB8AC3E}">
        <p14:creationId xmlns:p14="http://schemas.microsoft.com/office/powerpoint/2010/main" val="3752282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68282"/>
            <a:ext cx="12192000" cy="49469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9465ADD7-24EC-4084-B1FD-8B875A69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8" y="1566473"/>
            <a:ext cx="10601325" cy="2166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Derfor gir forslaget økt aktivitet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739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60400BF-FEC0-48A1-9590-842EED9E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Flere investeringer blir lønnsomme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76ED999B-7F75-4FCB-8A21-312DDB14C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Vesentlig reduksjon i finansieringskostnader knyttet til statens 90 prosent andel</a:t>
            </a:r>
          </a:p>
          <a:p>
            <a:r>
              <a:rPr lang="en-US" sz="2000" dirty="0"/>
              <a:t>Mer realistisk å få finansiert investeringene når man får tilbake statens andel på 90 prosent mye raskere</a:t>
            </a:r>
          </a:p>
          <a:p>
            <a:r>
              <a:rPr lang="en-US" sz="2000" dirty="0"/>
              <a:t>Nåverdien (selskapets vurdering av lønnsomheten) av prosjektene blir vesentlig styrket og vil oppveie deler av oljeprisfallet</a:t>
            </a:r>
          </a:p>
          <a:p>
            <a:endParaRPr lang="en-US" sz="1800" dirty="0"/>
          </a:p>
        </p:txBody>
      </p:sp>
      <p:pic>
        <p:nvPicPr>
          <p:cNvPr id="12" name="Plassholder for innhold 11" descr="Et bilde som inneholder vann, båt, utendørs, transport&#10;&#10;Automatisk generert beskrivelse">
            <a:extLst>
              <a:ext uri="{FF2B5EF4-FFF2-40B4-BE49-F238E27FC236}">
                <a16:creationId xmlns:a16="http://schemas.microsoft.com/office/drawing/2014/main" id="{C97BAB3D-A3FB-49FD-9A40-E9A51CF8DD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8" r="157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43410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EF7F7B-7EEE-42DB-B500-85D200C1F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Gir økt aktivitet og </a:t>
            </a:r>
            <a:r>
              <a:rPr lang="nb-NO" sz="3700" dirty="0"/>
              <a:t>flere</a:t>
            </a:r>
            <a:r>
              <a:rPr lang="en-US" sz="3700" dirty="0"/>
              <a:t> </a:t>
            </a:r>
            <a:r>
              <a:rPr lang="nb-NO" sz="3700" dirty="0"/>
              <a:t>sysselsatte</a:t>
            </a:r>
            <a:r>
              <a:rPr lang="en-US" sz="3700" dirty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F902EC-B01E-4F4C-994E-2FCF0DC29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1500" dirty="0"/>
              <a:t>Midlertidig forslag som gir incentiv til å foreta investeringer i 2020 og 2021</a:t>
            </a:r>
          </a:p>
          <a:p>
            <a:r>
              <a:rPr lang="en-US" sz="1500" dirty="0"/>
              <a:t>Sikrer at dagens aktivitet opprettholdes: unngår nedskjæring i planlagt aktivitet og reduserer antall oppsigelser og permitteringer</a:t>
            </a:r>
          </a:p>
          <a:p>
            <a:r>
              <a:rPr lang="en-US" sz="1500" dirty="0"/>
              <a:t>Gir incentiv til å foreta ytterligere investeringer i 2020 og 2021 for å benytte ordningen</a:t>
            </a:r>
          </a:p>
          <a:p>
            <a:r>
              <a:rPr lang="en-US" sz="1500" dirty="0"/>
              <a:t>Omfatter investeringer etter 2021 dersom nærmere </a:t>
            </a:r>
            <a:r>
              <a:rPr lang="nb-NO" sz="1500" dirty="0"/>
              <a:t>angitte</a:t>
            </a:r>
            <a:r>
              <a:rPr lang="en-US" sz="1500" dirty="0"/>
              <a:t> </a:t>
            </a:r>
            <a:r>
              <a:rPr lang="nb-NO" sz="1500" dirty="0"/>
              <a:t>beslutninger</a:t>
            </a:r>
            <a:r>
              <a:rPr lang="en-US" sz="1500" dirty="0"/>
              <a:t> og </a:t>
            </a:r>
            <a:r>
              <a:rPr lang="nb-NO" sz="1500" dirty="0"/>
              <a:t>handlinger</a:t>
            </a:r>
            <a:r>
              <a:rPr lang="en-US" sz="1500" dirty="0"/>
              <a:t> </a:t>
            </a:r>
            <a:r>
              <a:rPr lang="nb-NO" sz="1500" dirty="0"/>
              <a:t>er</a:t>
            </a:r>
            <a:r>
              <a:rPr lang="en-US" sz="1500" dirty="0"/>
              <a:t> foretatt innen utløpet av 2022</a:t>
            </a:r>
          </a:p>
          <a:p>
            <a:r>
              <a:rPr lang="en-US" sz="1500" dirty="0"/>
              <a:t>Gir sterkt incentiv til å opprettholde planleggingen av nye investeringer i en fase hvor planlegging ellers ville ha vært stoppet.</a:t>
            </a:r>
          </a:p>
          <a:p>
            <a:r>
              <a:rPr lang="en-US" sz="1500" dirty="0"/>
              <a:t>Nye prosjekter sikrer også sysselsetting på mellomlang sikt (2-5 år)</a:t>
            </a:r>
          </a:p>
          <a:p>
            <a:endParaRPr lang="en-US" sz="1100" dirty="0"/>
          </a:p>
        </p:txBody>
      </p:sp>
      <p:pic>
        <p:nvPicPr>
          <p:cNvPr id="12" name="Plassholder for innhold 11" descr="Et bilde som inneholder person, innendørs, mann, stående&#10;&#10;Automatisk generert beskrivelse">
            <a:extLst>
              <a:ext uri="{FF2B5EF4-FFF2-40B4-BE49-F238E27FC236}">
                <a16:creationId xmlns:a16="http://schemas.microsoft.com/office/drawing/2014/main" id="{08B3D99F-EFE7-4E72-8202-1F1231E0D3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r="22771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53336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71B8C8-0A4C-4314-B1A3-C3E3DCF0F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7" y="629266"/>
            <a:ext cx="4132160" cy="16766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Bevarer og utvikler kompetanse og teknologi i leverandørindustrien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5733E6-D4C6-43A4-B6A9-EEF8E8D68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897" y="3304706"/>
            <a:ext cx="3651466" cy="29240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Viktig med tanke på forsvarlig håndtering av olje- og gassindustrien, inkl. fremtidig nedstenging og fjerning</a:t>
            </a:r>
          </a:p>
          <a:p>
            <a:r>
              <a:rPr lang="en-US" sz="2000" dirty="0"/>
              <a:t>Viktig for utvikling og utbygging av karbonfangstanlegg, havvind og annen grønn energi</a:t>
            </a:r>
          </a:p>
        </p:txBody>
      </p:sp>
      <p:pic>
        <p:nvPicPr>
          <p:cNvPr id="10" name="Plassholder for innhold 9" descr="Et bilde som inneholder utendørs, vann, skyet, båt&#10;&#10;Automatisk generert beskrivelse">
            <a:extLst>
              <a:ext uri="{FF2B5EF4-FFF2-40B4-BE49-F238E27FC236}">
                <a16:creationId xmlns:a16="http://schemas.microsoft.com/office/drawing/2014/main" id="{61230271-FE92-44EC-8221-2B7C51FCE1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5" r="947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07048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EDD119B-6BFA-4C3F-90CE-97DAFD604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A5B6E8DE-5561-4026-8380-F96502FC6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dirty="0" err="1">
                <a:solidFill>
                  <a:schemeClr val="bg1"/>
                </a:solidFill>
              </a:rPr>
              <a:t>Hvordan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kan</a:t>
            </a:r>
            <a:r>
              <a:rPr lang="en-US" sz="3200" dirty="0">
                <a:solidFill>
                  <a:schemeClr val="bg1"/>
                </a:solidFill>
              </a:rPr>
              <a:t> det </a:t>
            </a:r>
            <a:r>
              <a:rPr lang="en-US" sz="3200" dirty="0" err="1">
                <a:solidFill>
                  <a:schemeClr val="bg1"/>
                </a:solidFill>
              </a:rPr>
              <a:t>bli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fremover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 err="1">
                <a:solidFill>
                  <a:schemeClr val="bg1"/>
                </a:solidFill>
              </a:rPr>
              <a:t>Rystad</a:t>
            </a:r>
            <a:r>
              <a:rPr lang="en-US" sz="4800" dirty="0">
                <a:solidFill>
                  <a:schemeClr val="bg1"/>
                </a:solidFill>
              </a:rPr>
              <a:t> Energy tegner tre scenarier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C1572D0-F0FD-4D84-8F82-DC59140EB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181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tel 19">
            <a:extLst>
              <a:ext uri="{FF2B5EF4-FFF2-40B4-BE49-F238E27FC236}">
                <a16:creationId xmlns:a16="http://schemas.microsoft.com/office/drawing/2014/main" id="{6CB7E9B5-76D6-46B0-8A58-B11887346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alle ligger oljeprisen under 40 dollar per fat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januar 2021.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9" name="Plassholder for innhold 9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91A69FA7-5DF1-44D7-B0AB-A511D8316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680482"/>
            <a:ext cx="6553545" cy="5504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9914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2367C1-4176-4A54-8CD2-64717B2F4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Scenario 1 – Stoppe pandemien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4C042B1-527F-44DC-B7DD-34ED6AACF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Hovedscenario</a:t>
            </a:r>
          </a:p>
          <a:p>
            <a:r>
              <a:rPr lang="en-US" sz="2400" dirty="0"/>
              <a:t>Middels oljepriser på kort sikt</a:t>
            </a:r>
          </a:p>
          <a:p>
            <a:r>
              <a:rPr lang="en-US" sz="2400" dirty="0"/>
              <a:t>Med høyere etterspørsel vil OPEC+ ha insentiver til prissamarbeid igjen</a:t>
            </a:r>
          </a:p>
          <a:p>
            <a:r>
              <a:rPr lang="en-US" sz="2400" dirty="0"/>
              <a:t>I dette scenarioet er det enighet om produksjonskutt fra juni 2020</a:t>
            </a:r>
          </a:p>
          <a:p>
            <a:endParaRPr lang="en-US" sz="1800" dirty="0"/>
          </a:p>
        </p:txBody>
      </p:sp>
      <p:pic>
        <p:nvPicPr>
          <p:cNvPr id="6" name="Plassholder for innhold 5" descr="Et bilde som inneholder kake, dekorert, rød, fargerik&#10;&#10;Automatisk generert beskrivelse">
            <a:extLst>
              <a:ext uri="{FF2B5EF4-FFF2-40B4-BE49-F238E27FC236}">
                <a16:creationId xmlns:a16="http://schemas.microsoft.com/office/drawing/2014/main" id="{A7C6606A-F136-4788-AF2F-8C93E25FE2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r="611" b="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08004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3653E4-316D-4E73-A760-9D2EA6B20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Scenario 2 – Håndtere pandemien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F020C64-E3C4-4E6F-A5C6-456754DD27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Lave oljepriser på kort sikt</a:t>
            </a:r>
          </a:p>
          <a:p>
            <a:r>
              <a:rPr lang="en-US" sz="2400" dirty="0"/>
              <a:t>Lav etterspørsel vil uansett gi lave priser</a:t>
            </a:r>
          </a:p>
          <a:p>
            <a:r>
              <a:rPr lang="en-US" sz="2400" dirty="0"/>
              <a:t>OPEC + har i dette scenarioet ikke sterke nok insentiver til prissamarbeid</a:t>
            </a:r>
          </a:p>
          <a:p>
            <a:endParaRPr lang="en-US" sz="1800" dirty="0"/>
          </a:p>
        </p:txBody>
      </p:sp>
      <p:pic>
        <p:nvPicPr>
          <p:cNvPr id="6" name="Plassholder for innhold 5" descr="Et bilde som inneholder person, mann, sitter, bord&#10;&#10;Automatisk generert beskrivelse">
            <a:extLst>
              <a:ext uri="{FF2B5EF4-FFF2-40B4-BE49-F238E27FC236}">
                <a16:creationId xmlns:a16="http://schemas.microsoft.com/office/drawing/2014/main" id="{A49D887D-E41D-461F-BA07-A30537BE74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r="13759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48583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E11454-90D1-4387-A702-171DE680E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Scenario 3 – Ingen tiltak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2FA34C-3381-49BF-AF19-E1AF80C78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dirty="0"/>
              <a:t>Høyeste oljepriser på kort sikt</a:t>
            </a:r>
          </a:p>
          <a:p>
            <a:r>
              <a:rPr lang="en-US" dirty="0"/>
              <a:t>En mer "normal" økonomi gir insentiver til prissamarbeid</a:t>
            </a:r>
          </a:p>
          <a:p>
            <a:r>
              <a:rPr lang="en-US" dirty="0"/>
              <a:t> Også her ligger det inne produksjonskutt blant OPEC + i juni 2020. </a:t>
            </a:r>
          </a:p>
          <a:p>
            <a:endParaRPr lang="en-US" sz="1800" dirty="0"/>
          </a:p>
        </p:txBody>
      </p:sp>
      <p:pic>
        <p:nvPicPr>
          <p:cNvPr id="14" name="Plassholder for innhold 13" descr="Et bilde som inneholder vann, gul, utendørs, båt&#10;&#10;Automatisk generert beskrivelse">
            <a:extLst>
              <a:ext uri="{FF2B5EF4-FFF2-40B4-BE49-F238E27FC236}">
                <a16:creationId xmlns:a16="http://schemas.microsoft.com/office/drawing/2014/main" id="{90755777-997E-4BCA-AEE8-C01A49F80D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2" r="4123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01776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1587599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12256"/>
            <a:ext cx="12198096" cy="34334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A5B6E8DE-5561-4026-8380-F96502FC6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0396" y="2419390"/>
            <a:ext cx="6876267" cy="20192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200" dirty="0">
                <a:solidFill>
                  <a:schemeClr val="bg1"/>
                </a:solidFill>
              </a:rPr>
              <a:t>Dette påvirker investeringene på norsk sokkel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6AA7778-3AED-4D28-BAFA-926D05F55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00862" y="2240280"/>
            <a:ext cx="0" cy="23774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5270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785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534939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CE7789E-89E5-4878-AA34-B7780200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1156" y="640263"/>
            <a:ext cx="3812708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Oljeprisen og korona</a:t>
            </a:r>
          </a:p>
        </p:txBody>
      </p:sp>
      <p:pic>
        <p:nvPicPr>
          <p:cNvPr id="7" name="Plassholder for innhold 11">
            <a:extLst>
              <a:ext uri="{FF2B5EF4-FFF2-40B4-BE49-F238E27FC236}">
                <a16:creationId xmlns:a16="http://schemas.microsoft.com/office/drawing/2014/main" id="{9C9C2CB9-87BE-4DCD-81D1-90123CA9CD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4632" y="966926"/>
            <a:ext cx="6646270" cy="4768699"/>
          </a:xfrm>
          <a:prstGeom prst="rect">
            <a:avLst/>
          </a:prstGeom>
        </p:spPr>
      </p:pic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A4A9BA33-A37A-4C50-8300-F3C22E306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04298" y="2121763"/>
            <a:ext cx="3823094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Lavere investeringsnivå skyldes hovedsakelig lavere oljepris, men også effekter av pandemien</a:t>
            </a:r>
          </a:p>
          <a:p>
            <a:r>
              <a:rPr lang="en-US" sz="2000" dirty="0"/>
              <a:t>10 prosent reduksjon inneværende år sammenliknet med anslag fra </a:t>
            </a:r>
            <a:r>
              <a:rPr lang="en-US" sz="2000" dirty="0" err="1"/>
              <a:t>februar</a:t>
            </a:r>
            <a:r>
              <a:rPr lang="en-US" sz="2000" dirty="0"/>
              <a:t> </a:t>
            </a:r>
            <a:r>
              <a:rPr lang="en-US" sz="2000" dirty="0" err="1"/>
              <a:t>målt</a:t>
            </a:r>
            <a:r>
              <a:rPr lang="en-US" sz="2000" dirty="0"/>
              <a:t> i norske kroner</a:t>
            </a:r>
          </a:p>
          <a:p>
            <a:r>
              <a:rPr lang="en-US" sz="2000" dirty="0"/>
              <a:t>20-35 prosent estimert reduksjon i 2022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502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534939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tel 11">
            <a:extLst>
              <a:ext uri="{FF2B5EF4-FFF2-40B4-BE49-F238E27FC236}">
                <a16:creationId xmlns:a16="http://schemas.microsoft.com/office/drawing/2014/main" id="{973556A8-D9FA-4A86-968E-F619C39B6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1156" y="640263"/>
            <a:ext cx="3812708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Før-korona anslag</a:t>
            </a:r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5FA5E2D2-6CAC-4776-8A93-0E8DF47CB05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4" y="1537854"/>
            <a:ext cx="6646270" cy="4170534"/>
          </a:xfrm>
          <a:prstGeom prst="rect">
            <a:avLst/>
          </a:prstGeom>
        </p:spPr>
      </p:pic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4A42FCD1-6357-4F68-865C-FB67A0DF2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4298" y="2121763"/>
            <a:ext cx="3823094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Reduksjon i investeringer påvirkes av anslagene som er gjort før korona</a:t>
            </a:r>
          </a:p>
          <a:p>
            <a:r>
              <a:rPr lang="en-US" sz="2000" dirty="0"/>
              <a:t>Avhengig av ulike "før-korona" anslag, kan investeringene reduseres med mellom 21 og 14 mrd. NOK i 2020</a:t>
            </a:r>
          </a:p>
          <a:p>
            <a:r>
              <a:rPr lang="en-US" sz="2000" dirty="0"/>
              <a:t>Hovedforklaringen på de ulike anslagsnivåene "før-korona" er ulike forutsetninger for fremdrift i ikke-sanksjonerte prosjekter</a:t>
            </a:r>
          </a:p>
          <a:p>
            <a:endParaRPr lang="en-US" sz="2000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B9B1666-ED5F-4B6C-8FE3-0BF9EA21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ECD7AB5-6537-4741-B594-27CBFDEE586D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  <p:sp>
        <p:nvSpPr>
          <p:cNvPr id="4" name="Plassholder for dato 3" hidden="1">
            <a:extLst>
              <a:ext uri="{FF2B5EF4-FFF2-40B4-BE49-F238E27FC236}">
                <a16:creationId xmlns:a16="http://schemas.microsoft.com/office/drawing/2014/main" id="{CED15AA3-662D-4FDD-9753-A879D980A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5F97071-75D1-4512-A9DF-A4345092C72F}" type="datetime1">
              <a:rPr lang="nb-NO" smtClean="0"/>
              <a:pPr>
                <a:spcAft>
                  <a:spcPts val="600"/>
                </a:spcAft>
              </a:pPr>
              <a:t>17.04.2020</a:t>
            </a:fld>
            <a:endParaRPr lang="nb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8B94F8B-A785-49D7-94E3-8B6910434FCB}"/>
              </a:ext>
            </a:extLst>
          </p:cNvPr>
          <p:cNvSpPr txBox="1"/>
          <p:nvPr/>
        </p:nvSpPr>
        <p:spPr>
          <a:xfrm>
            <a:off x="1862051" y="1823537"/>
            <a:ext cx="1180407" cy="8771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400" b="1" dirty="0"/>
              <a:t>Investeringer </a:t>
            </a:r>
            <a:r>
              <a:rPr lang="nb-NO" b="1" dirty="0"/>
              <a:t>2020 mrd. NOK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51BC8E8-50C7-4540-A621-44E9848A7C12}"/>
              </a:ext>
            </a:extLst>
          </p:cNvPr>
          <p:cNvSpPr txBox="1"/>
          <p:nvPr/>
        </p:nvSpPr>
        <p:spPr>
          <a:xfrm>
            <a:off x="4547061" y="2049155"/>
            <a:ext cx="12469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600" b="1" dirty="0"/>
              <a:t>Differanse</a:t>
            </a:r>
            <a:r>
              <a:rPr lang="nb-NO" dirty="0"/>
              <a:t> </a:t>
            </a:r>
            <a:r>
              <a:rPr lang="nb-NO" b="1" dirty="0"/>
              <a:t>mrd. NOK</a:t>
            </a:r>
          </a:p>
        </p:txBody>
      </p:sp>
    </p:spTree>
    <p:extLst>
      <p:ext uri="{BB962C8B-B14F-4D97-AF65-F5344CB8AC3E}">
        <p14:creationId xmlns:p14="http://schemas.microsoft.com/office/powerpoint/2010/main" val="89269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og_PPT_picture_mal">
  <a:themeElements>
    <a:clrScheme name="Norsk Olje &amp; Gass">
      <a:dk1>
        <a:sysClr val="windowText" lastClr="000000"/>
      </a:dk1>
      <a:lt1>
        <a:sysClr val="window" lastClr="FFFFFF"/>
      </a:lt1>
      <a:dk2>
        <a:srgbClr val="80003F"/>
      </a:dk2>
      <a:lt2>
        <a:srgbClr val="EEECE1"/>
      </a:lt2>
      <a:accent1>
        <a:srgbClr val="130C0E"/>
      </a:accent1>
      <a:accent2>
        <a:srgbClr val="80003F"/>
      </a:accent2>
      <a:accent3>
        <a:srgbClr val="709791"/>
      </a:accent3>
      <a:accent4>
        <a:srgbClr val="002439"/>
      </a:accent4>
      <a:accent5>
        <a:srgbClr val="5C3A44"/>
      </a:accent5>
      <a:accent6>
        <a:srgbClr val="60002F"/>
      </a:accent6>
      <a:hlink>
        <a:srgbClr val="0000FF"/>
      </a:hlink>
      <a:folHlink>
        <a:srgbClr val="800080"/>
      </a:folHlink>
    </a:clrScheme>
    <a:fontScheme name="Norsk olje &amp; gass - system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orsk olje og gass presentasjonsmal_16.9.pptx" id="{37FB05DB-C7A8-450D-B74B-09A85CB961F9}" vid="{C34EC4DE-ADB7-45DB-B788-C34948BDA217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48269BED2E0E4CAA1F646C7B454628" ma:contentTypeVersion="13" ma:contentTypeDescription="Create a new document." ma:contentTypeScope="" ma:versionID="d4c99ceab99783e89b6be088410fc1e8">
  <xsd:schema xmlns:xsd="http://www.w3.org/2001/XMLSchema" xmlns:xs="http://www.w3.org/2001/XMLSchema" xmlns:p="http://schemas.microsoft.com/office/2006/metadata/properties" xmlns:ns3="a7bb5ba3-fa42-4939-9409-cc144fb361d1" xmlns:ns4="e6052d70-a2d8-49c3-a59a-854731b3d0f0" targetNamespace="http://schemas.microsoft.com/office/2006/metadata/properties" ma:root="true" ma:fieldsID="ea9e564dc09815bb61ec1109d5db05e3" ns3:_="" ns4:_="">
    <xsd:import namespace="a7bb5ba3-fa42-4939-9409-cc144fb361d1"/>
    <xsd:import namespace="e6052d70-a2d8-49c3-a59a-854731b3d0f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bb5ba3-fa42-4939-9409-cc144fb361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052d70-a2d8-49c3-a59a-854731b3d0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38263F-F3A9-4AE7-B673-415874E18D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F640F9-2167-4ABD-8DBC-18CF5F2299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bb5ba3-fa42-4939-9409-cc144fb361d1"/>
    <ds:schemaRef ds:uri="e6052d70-a2d8-49c3-a59a-854731b3d0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5150AB-3FBD-4D54-90D2-3426795A72ED}">
  <ds:schemaRefs>
    <ds:schemaRef ds:uri="http://purl.org/dc/dcmitype/"/>
    <ds:schemaRef ds:uri="http://purl.org/dc/elements/1.1/"/>
    <ds:schemaRef ds:uri="http://schemas.microsoft.com/office/2006/metadata/properties"/>
    <ds:schemaRef ds:uri="e6052d70-a2d8-49c3-a59a-854731b3d0f0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a7bb5ba3-fa42-4939-9409-cc144fb361d1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928</Words>
  <Application>Microsoft Office PowerPoint</Application>
  <PresentationFormat>Widescreen</PresentationFormat>
  <Paragraphs>88</Paragraphs>
  <Slides>19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Wingdings</vt:lpstr>
      <vt:lpstr>Office-tema</vt:lpstr>
      <vt:lpstr>Norog_PPT_picture_mal</vt:lpstr>
      <vt:lpstr>PowerPoint-presentasjon</vt:lpstr>
      <vt:lpstr>Hvordan kan det bli fremover?  Rystad Energy tegner tre scenarier</vt:lpstr>
      <vt:lpstr>I alle ligger oljeprisen under 40 dollar per fat til januar 2021. </vt:lpstr>
      <vt:lpstr>Scenario 1 – Stoppe pandemien</vt:lpstr>
      <vt:lpstr>Scenario 2 – Håndtere pandemien</vt:lpstr>
      <vt:lpstr>Scenario 3 – Ingen tiltak</vt:lpstr>
      <vt:lpstr>Dette påvirker investeringene på norsk sokkel</vt:lpstr>
      <vt:lpstr>Oljeprisen og korona</vt:lpstr>
      <vt:lpstr>Før-korona anslag</vt:lpstr>
      <vt:lpstr>Fire skatteforslag</vt:lpstr>
      <vt:lpstr>Forslaget - Utgiftsføring av nye investeringer</vt:lpstr>
      <vt:lpstr>Staten dekker cirka 90 prosent av alle investeringer på norsk sokkel</vt:lpstr>
      <vt:lpstr>Forslaget medfører ingen endring i andelen som staten dekker</vt:lpstr>
      <vt:lpstr>Forslaget koster staten ingen tapte  skatteinntekter</vt:lpstr>
      <vt:lpstr>Forslaget er midlertidig</vt:lpstr>
      <vt:lpstr>Derfor gir forslaget økt aktivitet</vt:lpstr>
      <vt:lpstr>Flere investeringer blir lønnsomme</vt:lpstr>
      <vt:lpstr>Gir økt aktivitet og flere sysselsatte </vt:lpstr>
      <vt:lpstr>Bevarer og utvikler kompetanse og teknologi i leverandørindustrien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Maryam Iqbal Tahir</dc:creator>
  <cp:lastModifiedBy>Kolbjørn Andreassen</cp:lastModifiedBy>
  <cp:revision>11</cp:revision>
  <dcterms:created xsi:type="dcterms:W3CDTF">2020-04-03T15:36:32Z</dcterms:created>
  <dcterms:modified xsi:type="dcterms:W3CDTF">2020-04-17T09:47:02Z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0x0101007048269BED2E0E4CAA1F646C7B454628</vt:lpwstr>
  </property>
</Properties>
</file>